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81" r:id="rId2"/>
  </p:sldMasterIdLst>
  <p:notesMasterIdLst>
    <p:notesMasterId r:id="rId31"/>
  </p:notesMasterIdLst>
  <p:handoutMasterIdLst>
    <p:handoutMasterId r:id="rId32"/>
  </p:handoutMasterIdLst>
  <p:sldIdLst>
    <p:sldId id="257" r:id="rId3"/>
    <p:sldId id="258" r:id="rId4"/>
    <p:sldId id="263" r:id="rId5"/>
    <p:sldId id="304" r:id="rId6"/>
    <p:sldId id="305" r:id="rId7"/>
    <p:sldId id="306" r:id="rId8"/>
    <p:sldId id="307" r:id="rId9"/>
    <p:sldId id="308" r:id="rId10"/>
    <p:sldId id="309" r:id="rId11"/>
    <p:sldId id="265" r:id="rId12"/>
    <p:sldId id="266" r:id="rId13"/>
    <p:sldId id="267" r:id="rId14"/>
    <p:sldId id="268" r:id="rId15"/>
    <p:sldId id="270" r:id="rId16"/>
    <p:sldId id="275" r:id="rId17"/>
    <p:sldId id="278" r:id="rId18"/>
    <p:sldId id="301" r:id="rId19"/>
    <p:sldId id="302" r:id="rId20"/>
    <p:sldId id="279" r:id="rId21"/>
    <p:sldId id="280" r:id="rId22"/>
    <p:sldId id="282" r:id="rId23"/>
    <p:sldId id="285" r:id="rId24"/>
    <p:sldId id="290" r:id="rId25"/>
    <p:sldId id="294" r:id="rId26"/>
    <p:sldId id="295" r:id="rId27"/>
    <p:sldId id="303" r:id="rId28"/>
    <p:sldId id="296" r:id="rId29"/>
    <p:sldId id="297" r:id="rId30"/>
  </p:sldIdLst>
  <p:sldSz cx="9144000" cy="6858000" type="screen4x3"/>
  <p:notesSz cx="7010400" cy="9296400"/>
  <p:defaultTex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71" autoAdjust="0"/>
    <p:restoredTop sz="89087" autoAdjust="0"/>
  </p:normalViewPr>
  <p:slideViewPr>
    <p:cSldViewPr>
      <p:cViewPr varScale="1">
        <p:scale>
          <a:sx n="100" d="100"/>
          <a:sy n="100" d="100"/>
        </p:scale>
        <p:origin x="151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495AA98-BB60-44DC-A78B-B9ED60445DB1}" type="datetimeFigureOut">
              <a:rPr lang="en-US" smtClean="0"/>
              <a:t>1/22/2025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BD28400-A4F7-42A8-B7A0-79DB4B9F7E1D}" type="slidenum">
              <a:rPr lang="en-US" smtClean="0"/>
              <a:t>‹#›</a:t>
            </a:fld>
            <a:endParaRPr lang="en-US"/>
          </a:p>
        </p:txBody>
      </p:sp>
    </p:spTree>
    <p:extLst>
      <p:ext uri="{BB962C8B-B14F-4D97-AF65-F5344CB8AC3E}">
        <p14:creationId xmlns:p14="http://schemas.microsoft.com/office/powerpoint/2010/main" val="4134846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5A4C41-60A7-4208-BDE0-0E17A3C6A953}" type="datetimeFigureOut">
              <a:rPr lang="en-US" smtClean="0"/>
              <a:t>1/22/2025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CB678E8-892B-435A-AF8D-F8F49D4A8466}" type="slidenum">
              <a:rPr lang="en-US" smtClean="0"/>
              <a:t>‹#›</a:t>
            </a:fld>
            <a:endParaRPr lang="en-US"/>
          </a:p>
        </p:txBody>
      </p:sp>
    </p:spTree>
    <p:extLst>
      <p:ext uri="{BB962C8B-B14F-4D97-AF65-F5344CB8AC3E}">
        <p14:creationId xmlns:p14="http://schemas.microsoft.com/office/powerpoint/2010/main" val="37136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80E6C7EF-00E4-4C1D-BDB3-3F32BDBDF8B9}" type="slidenum">
              <a:rPr lang="en-US" sz="1200">
                <a:latin typeface="Times New Roman" pitchFamily="18" charset="0"/>
              </a:rPr>
              <a:pPr eaLnBrk="1" hangingPunct="1"/>
              <a:t>1</a:t>
            </a:fld>
            <a:endParaRPr lang="en-US" sz="1200">
              <a:latin typeface="Times New Roman" pitchFamily="18" charset="0"/>
            </a:endParaRPr>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383771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31379C98-821B-4923-946C-AB30F8F5C680}" type="slidenum">
              <a:rPr lang="en-US" sz="1200">
                <a:latin typeface="Times New Roman" pitchFamily="18" charset="0"/>
              </a:rPr>
              <a:pPr eaLnBrk="1" hangingPunct="1"/>
              <a:t>16</a:t>
            </a:fld>
            <a:endParaRPr lang="en-US" sz="1200">
              <a:latin typeface="Times New Roman" pitchFamily="18" charset="0"/>
            </a:endParaRPr>
          </a:p>
        </p:txBody>
      </p:sp>
    </p:spTree>
    <p:extLst>
      <p:ext uri="{BB962C8B-B14F-4D97-AF65-F5344CB8AC3E}">
        <p14:creationId xmlns:p14="http://schemas.microsoft.com/office/powerpoint/2010/main" val="96347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678E8-892B-435A-AF8D-F8F49D4A8466}" type="slidenum">
              <a:rPr lang="en-US" smtClean="0"/>
              <a:t>17</a:t>
            </a:fld>
            <a:endParaRPr lang="en-US"/>
          </a:p>
        </p:txBody>
      </p:sp>
    </p:spTree>
    <p:extLst>
      <p:ext uri="{BB962C8B-B14F-4D97-AF65-F5344CB8AC3E}">
        <p14:creationId xmlns:p14="http://schemas.microsoft.com/office/powerpoint/2010/main" val="2135911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678E8-892B-435A-AF8D-F8F49D4A8466}" type="slidenum">
              <a:rPr lang="en-US" smtClean="0"/>
              <a:t>18</a:t>
            </a:fld>
            <a:endParaRPr lang="en-US"/>
          </a:p>
        </p:txBody>
      </p:sp>
    </p:spTree>
    <p:extLst>
      <p:ext uri="{BB962C8B-B14F-4D97-AF65-F5344CB8AC3E}">
        <p14:creationId xmlns:p14="http://schemas.microsoft.com/office/powerpoint/2010/main" val="749042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 dirty="0">
              <a:latin typeface="Times New Roman" pitchFamily="18"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6AE257F8-8074-46AE-BD5E-E2392EFB404F}" type="slidenum">
              <a:rPr lang="en-US" sz="1200">
                <a:latin typeface="Times New Roman" pitchFamily="18" charset="0"/>
              </a:rPr>
              <a:pPr eaLnBrk="1" hangingPunct="1"/>
              <a:t>19</a:t>
            </a:fld>
            <a:endParaRPr lang="en-US" sz="1200">
              <a:latin typeface="Times New Roman" pitchFamily="18" charset="0"/>
            </a:endParaRPr>
          </a:p>
        </p:txBody>
      </p:sp>
    </p:spTree>
    <p:extLst>
      <p:ext uri="{BB962C8B-B14F-4D97-AF65-F5344CB8AC3E}">
        <p14:creationId xmlns:p14="http://schemas.microsoft.com/office/powerpoint/2010/main" val="2679523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 dirty="0">
              <a:latin typeface="Times New Roman" pitchFamily="18"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A489D17D-A67C-449F-A2F3-54358B0687C3}" type="slidenum">
              <a:rPr lang="en-US" sz="1200">
                <a:latin typeface="Times New Roman" pitchFamily="18" charset="0"/>
              </a:rPr>
              <a:pPr eaLnBrk="1" hangingPunct="1"/>
              <a:t>20</a:t>
            </a:fld>
            <a:endParaRPr lang="en-US" sz="1200">
              <a:latin typeface="Times New Roman" pitchFamily="18" charset="0"/>
            </a:endParaRPr>
          </a:p>
        </p:txBody>
      </p:sp>
    </p:spTree>
    <p:extLst>
      <p:ext uri="{BB962C8B-B14F-4D97-AF65-F5344CB8AC3E}">
        <p14:creationId xmlns:p14="http://schemas.microsoft.com/office/powerpoint/2010/main" val="2527843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 dirty="0">
              <a:latin typeface="Times New Roman" pitchFamily="18"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B8FA27C8-9AF2-4D47-9574-7F1AC907E22E}" type="slidenum">
              <a:rPr lang="en-US" sz="1200">
                <a:latin typeface="Times New Roman" pitchFamily="18" charset="0"/>
              </a:rPr>
              <a:pPr eaLnBrk="1" hangingPunct="1"/>
              <a:t>21</a:t>
            </a:fld>
            <a:endParaRPr lang="en-US" sz="1200">
              <a:latin typeface="Times New Roman" pitchFamily="18" charset="0"/>
            </a:endParaRPr>
          </a:p>
        </p:txBody>
      </p:sp>
    </p:spTree>
    <p:extLst>
      <p:ext uri="{BB962C8B-B14F-4D97-AF65-F5344CB8AC3E}">
        <p14:creationId xmlns:p14="http://schemas.microsoft.com/office/powerpoint/2010/main" val="3097561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 dirty="0">
              <a:latin typeface="Times New Roman"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D9518F4A-12BA-4621-9319-EB7490BCFCC5}" type="slidenum">
              <a:rPr lang="en-US" sz="1200">
                <a:latin typeface="Times New Roman" pitchFamily="18" charset="0"/>
              </a:rPr>
              <a:pPr eaLnBrk="1" hangingPunct="1"/>
              <a:t>22</a:t>
            </a:fld>
            <a:endParaRPr lang="en-US" sz="1200">
              <a:latin typeface="Times New Roman" pitchFamily="18" charset="0"/>
            </a:endParaRPr>
          </a:p>
        </p:txBody>
      </p:sp>
    </p:spTree>
    <p:extLst>
      <p:ext uri="{BB962C8B-B14F-4D97-AF65-F5344CB8AC3E}">
        <p14:creationId xmlns:p14="http://schemas.microsoft.com/office/powerpoint/2010/main" val="2128797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98E843C9-E66F-44A2-86AD-F49782061AF7}" type="slidenum">
              <a:rPr lang="en-US" sz="1200">
                <a:latin typeface="Times New Roman" pitchFamily="18" charset="0"/>
              </a:rPr>
              <a:pPr eaLnBrk="1" hangingPunct="1"/>
              <a:t>23</a:t>
            </a:fld>
            <a:endParaRPr lang="en-US" sz="1200">
              <a:latin typeface="Times New Roman" pitchFamily="18" charset="0"/>
            </a:endParaRPr>
          </a:p>
        </p:txBody>
      </p:sp>
    </p:spTree>
    <p:extLst>
      <p:ext uri="{BB962C8B-B14F-4D97-AF65-F5344CB8AC3E}">
        <p14:creationId xmlns:p14="http://schemas.microsoft.com/office/powerpoint/2010/main" val="3417821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 dirty="0">
              <a:latin typeface="Times New Roman" pitchFamily="18"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B18CA6D0-F458-4EC8-814C-82EA0C41422E}" type="slidenum">
              <a:rPr lang="en-US" sz="1200">
                <a:latin typeface="Times New Roman" pitchFamily="18" charset="0"/>
              </a:rPr>
              <a:pPr eaLnBrk="1" hangingPunct="1"/>
              <a:t>24</a:t>
            </a:fld>
            <a:endParaRPr lang="en-US" sz="1200">
              <a:latin typeface="Times New Roman" pitchFamily="18" charset="0"/>
            </a:endParaRPr>
          </a:p>
        </p:txBody>
      </p:sp>
    </p:spTree>
    <p:extLst>
      <p:ext uri="{BB962C8B-B14F-4D97-AF65-F5344CB8AC3E}">
        <p14:creationId xmlns:p14="http://schemas.microsoft.com/office/powerpoint/2010/main" val="4034285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 dirty="0">
              <a:latin typeface="Times New Roman" pitchFamily="18"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D7BA6E72-A5F9-484E-8EC6-6E7834EA5838}" type="slidenum">
              <a:rPr lang="en-US" sz="1200">
                <a:latin typeface="Times New Roman" pitchFamily="18" charset="0"/>
              </a:rPr>
              <a:pPr eaLnBrk="1" hangingPunct="1"/>
              <a:t>25</a:t>
            </a:fld>
            <a:endParaRPr lang="en-US" sz="1200">
              <a:latin typeface="Times New Roman" pitchFamily="18" charset="0"/>
            </a:endParaRPr>
          </a:p>
        </p:txBody>
      </p:sp>
    </p:spTree>
    <p:extLst>
      <p:ext uri="{BB962C8B-B14F-4D97-AF65-F5344CB8AC3E}">
        <p14:creationId xmlns:p14="http://schemas.microsoft.com/office/powerpoint/2010/main" val="236100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pitchFamily="18"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187EF6C2-8A87-4113-B338-57C29449201D}" type="slidenum">
              <a:rPr lang="en-US" sz="1200">
                <a:latin typeface="Times New Roman" pitchFamily="18" charset="0"/>
              </a:rPr>
              <a:pPr eaLnBrk="1" hangingPunct="1"/>
              <a:t>2</a:t>
            </a:fld>
            <a:endParaRPr lang="en-US" sz="1200">
              <a:latin typeface="Times New Roman" pitchFamily="18" charset="0"/>
            </a:endParaRPr>
          </a:p>
        </p:txBody>
      </p:sp>
    </p:spTree>
    <p:extLst>
      <p:ext uri="{BB962C8B-B14F-4D97-AF65-F5344CB8AC3E}">
        <p14:creationId xmlns:p14="http://schemas.microsoft.com/office/powerpoint/2010/main" val="1350806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678E8-892B-435A-AF8D-F8F49D4A8466}" type="slidenum">
              <a:rPr lang="en-US" smtClean="0"/>
              <a:t>26</a:t>
            </a:fld>
            <a:endParaRPr lang="en-US"/>
          </a:p>
        </p:txBody>
      </p:sp>
    </p:spTree>
    <p:extLst>
      <p:ext uri="{BB962C8B-B14F-4D97-AF65-F5344CB8AC3E}">
        <p14:creationId xmlns:p14="http://schemas.microsoft.com/office/powerpoint/2010/main" val="2633357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 dirty="0">
              <a:latin typeface="Times New Roman" pitchFamily="18"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C6F87A78-BC06-433F-8EA5-0BA720C3E887}" type="slidenum">
              <a:rPr lang="en-US" sz="1200">
                <a:latin typeface="Times New Roman" pitchFamily="18" charset="0"/>
              </a:rPr>
              <a:pPr eaLnBrk="1" hangingPunct="1"/>
              <a:t>27</a:t>
            </a:fld>
            <a:endParaRPr lang="en-US" sz="1200">
              <a:latin typeface="Times New Roman" pitchFamily="18" charset="0"/>
            </a:endParaRPr>
          </a:p>
        </p:txBody>
      </p:sp>
    </p:spTree>
    <p:extLst>
      <p:ext uri="{BB962C8B-B14F-4D97-AF65-F5344CB8AC3E}">
        <p14:creationId xmlns:p14="http://schemas.microsoft.com/office/powerpoint/2010/main" val="1287746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 dirty="0">
              <a:latin typeface="Times New Roman" pitchFamily="18"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995CD34D-8AC7-4A66-9A83-415BB0031F42}" type="slidenum">
              <a:rPr lang="en-US" sz="1200">
                <a:latin typeface="Times New Roman" pitchFamily="18" charset="0"/>
              </a:rPr>
              <a:pPr eaLnBrk="1" hangingPunct="1"/>
              <a:t>28</a:t>
            </a:fld>
            <a:endParaRPr lang="en-US" sz="1200">
              <a:latin typeface="Times New Roman" pitchFamily="18" charset="0"/>
            </a:endParaRPr>
          </a:p>
        </p:txBody>
      </p:sp>
    </p:spTree>
    <p:extLst>
      <p:ext uri="{BB962C8B-B14F-4D97-AF65-F5344CB8AC3E}">
        <p14:creationId xmlns:p14="http://schemas.microsoft.com/office/powerpoint/2010/main" val="28852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 dirty="0">
              <a:latin typeface="Times New Roman" pitchFamily="18"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D134DEA4-6B27-4EF8-8607-2EF774806AB0}" type="slidenum">
              <a:rPr lang="en-US" sz="1200">
                <a:latin typeface="Times New Roman" pitchFamily="18" charset="0"/>
              </a:rPr>
              <a:pPr eaLnBrk="1" hangingPunct="1"/>
              <a:t>3</a:t>
            </a:fld>
            <a:endParaRPr lang="en-US" sz="1200">
              <a:latin typeface="Times New Roman" pitchFamily="18" charset="0"/>
            </a:endParaRPr>
          </a:p>
        </p:txBody>
      </p:sp>
    </p:spTree>
    <p:extLst>
      <p:ext uri="{BB962C8B-B14F-4D97-AF65-F5344CB8AC3E}">
        <p14:creationId xmlns:p14="http://schemas.microsoft.com/office/powerpoint/2010/main" val="188776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371C2CF3-8685-4A56-A8C9-2BA5756182FE}" type="slidenum">
              <a:rPr lang="en-US" sz="1200">
                <a:latin typeface="Times New Roman" pitchFamily="18" charset="0"/>
              </a:rPr>
              <a:pPr eaLnBrk="1" hangingPunct="1"/>
              <a:t>10</a:t>
            </a:fld>
            <a:endParaRPr lang="en-US" sz="1200">
              <a:latin typeface="Times New Roman" pitchFamily="18" charset="0"/>
            </a:endParaRPr>
          </a:p>
        </p:txBody>
      </p:sp>
    </p:spTree>
    <p:extLst>
      <p:ext uri="{BB962C8B-B14F-4D97-AF65-F5344CB8AC3E}">
        <p14:creationId xmlns:p14="http://schemas.microsoft.com/office/powerpoint/2010/main" val="344499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8BA965F4-1205-4756-8A0A-55D3CD8085F9}" type="slidenum">
              <a:rPr lang="en-US" sz="1200">
                <a:latin typeface="Times New Roman" pitchFamily="18" charset="0"/>
              </a:rPr>
              <a:pPr eaLnBrk="1" hangingPunct="1"/>
              <a:t>11</a:t>
            </a:fld>
            <a:endParaRPr lang="en-US" sz="1200">
              <a:latin typeface="Times New Roman" pitchFamily="18" charset="0"/>
            </a:endParaRPr>
          </a:p>
        </p:txBody>
      </p:sp>
    </p:spTree>
    <p:extLst>
      <p:ext uri="{BB962C8B-B14F-4D97-AF65-F5344CB8AC3E}">
        <p14:creationId xmlns:p14="http://schemas.microsoft.com/office/powerpoint/2010/main" val="3238243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 dirty="0">
              <a:latin typeface="Times New Roman" pitchFamily="18"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24421BC4-C8AC-439E-B360-3930A8208A63}" type="slidenum">
              <a:rPr lang="en-US" sz="1200">
                <a:latin typeface="Times New Roman" pitchFamily="18" charset="0"/>
              </a:rPr>
              <a:pPr eaLnBrk="1" hangingPunct="1"/>
              <a:t>12</a:t>
            </a:fld>
            <a:endParaRPr lang="en-US" sz="1200">
              <a:latin typeface="Times New Roman" pitchFamily="18" charset="0"/>
            </a:endParaRPr>
          </a:p>
        </p:txBody>
      </p:sp>
    </p:spTree>
    <p:extLst>
      <p:ext uri="{BB962C8B-B14F-4D97-AF65-F5344CB8AC3E}">
        <p14:creationId xmlns:p14="http://schemas.microsoft.com/office/powerpoint/2010/main" val="170025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E6C5E59B-514E-48F3-AC31-5992A119F152}" type="slidenum">
              <a:rPr lang="en-US" sz="1200">
                <a:latin typeface="Times New Roman" pitchFamily="18" charset="0"/>
              </a:rPr>
              <a:pPr eaLnBrk="1" hangingPunct="1"/>
              <a:t>13</a:t>
            </a:fld>
            <a:endParaRPr lang="en-US" sz="1200">
              <a:latin typeface="Times New Roman" pitchFamily="18" charset="0"/>
            </a:endParaRPr>
          </a:p>
        </p:txBody>
      </p:sp>
    </p:spTree>
    <p:extLst>
      <p:ext uri="{BB962C8B-B14F-4D97-AF65-F5344CB8AC3E}">
        <p14:creationId xmlns:p14="http://schemas.microsoft.com/office/powerpoint/2010/main" val="1077476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 dirty="0">
              <a:latin typeface="Times New Roman" pitchFamily="18"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3A55C4C3-3603-4CE7-B996-5EE3497E8883}" type="slidenum">
              <a:rPr lang="en-US" sz="1200">
                <a:latin typeface="Times New Roman" pitchFamily="18" charset="0"/>
              </a:rPr>
              <a:pPr eaLnBrk="1" hangingPunct="1"/>
              <a:t>14</a:t>
            </a:fld>
            <a:endParaRPr lang="en-US" sz="1200">
              <a:latin typeface="Times New Roman" pitchFamily="18" charset="0"/>
            </a:endParaRPr>
          </a:p>
        </p:txBody>
      </p:sp>
    </p:spTree>
    <p:extLst>
      <p:ext uri="{BB962C8B-B14F-4D97-AF65-F5344CB8AC3E}">
        <p14:creationId xmlns:p14="http://schemas.microsoft.com/office/powerpoint/2010/main" val="117945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 dirty="0">
              <a:latin typeface="Times New Roman" pitchFamily="18"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B3CE220E-24A4-4B48-9AE2-B10BDFB14F0B}" type="slidenum">
              <a:rPr lang="en-US" sz="1200">
                <a:latin typeface="Times New Roman" pitchFamily="18" charset="0"/>
              </a:rPr>
              <a:pPr eaLnBrk="1" hangingPunct="1"/>
              <a:t>15</a:t>
            </a:fld>
            <a:endParaRPr lang="en-US" sz="1200">
              <a:latin typeface="Times New Roman" pitchFamily="18" charset="0"/>
            </a:endParaRPr>
          </a:p>
        </p:txBody>
      </p:sp>
    </p:spTree>
    <p:extLst>
      <p:ext uri="{BB962C8B-B14F-4D97-AF65-F5344CB8AC3E}">
        <p14:creationId xmlns:p14="http://schemas.microsoft.com/office/powerpoint/2010/main" val="281551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E818AC-15B5-4C66-89CC-BE25F7F3AE26}"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6392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818AC-15B5-4C66-89CC-BE25F7F3AE26}"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378846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818AC-15B5-4C66-89CC-BE25F7F3AE26}"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330510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A42B097-ACA4-4B38-BD64-9F3257EE9137}" type="datetimeFigureOut">
              <a:rPr lang="en-US" smtClean="0"/>
              <a:t>1/22/2025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9DC181C-099A-4C85-8ECF-346F7414B8EF}" type="slidenum">
              <a:rPr lang="en-US" smtClean="0"/>
              <a:t>‹#›</a:t>
            </a:fld>
            <a:endParaRPr lang="en-US"/>
          </a:p>
        </p:txBody>
      </p:sp>
    </p:spTree>
    <p:extLst>
      <p:ext uri="{BB962C8B-B14F-4D97-AF65-F5344CB8AC3E}">
        <p14:creationId xmlns:p14="http://schemas.microsoft.com/office/powerpoint/2010/main" val="4047793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A42B097-ACA4-4B38-BD64-9F3257EE9137}"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2996291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A42B097-ACA4-4B38-BD64-9F3257EE9137}" type="datetimeFigureOut">
              <a:rPr lang="en-US" smtClean="0"/>
              <a:t>1/22/2025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9DC181C-099A-4C85-8ECF-346F7414B8EF}" type="slidenum">
              <a:rPr lang="en-US" smtClean="0"/>
              <a:t>‹#›</a:t>
            </a:fld>
            <a:endParaRPr lang="en-US"/>
          </a:p>
        </p:txBody>
      </p:sp>
    </p:spTree>
    <p:extLst>
      <p:ext uri="{BB962C8B-B14F-4D97-AF65-F5344CB8AC3E}">
        <p14:creationId xmlns:p14="http://schemas.microsoft.com/office/powerpoint/2010/main" val="3261094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A42B097-ACA4-4B38-BD64-9F3257EE9137}"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4239669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A42B097-ACA4-4B38-BD64-9F3257EE9137}"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941933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A42B097-ACA4-4B38-BD64-9F3257EE9137}"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674789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2B097-ACA4-4B38-BD64-9F3257EE9137}"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1223853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A42B097-ACA4-4B38-BD64-9F3257EE9137}" type="datetimeFigureOut">
              <a:rPr lang="en-US" smtClean="0"/>
              <a:t>1/22/2025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9DC181C-099A-4C85-8ECF-346F7414B8EF}" type="slidenum">
              <a:rPr lang="en-US" smtClean="0"/>
              <a:t>‹#›</a:t>
            </a:fld>
            <a:endParaRPr lang="en-US"/>
          </a:p>
        </p:txBody>
      </p:sp>
    </p:spTree>
    <p:extLst>
      <p:ext uri="{BB962C8B-B14F-4D97-AF65-F5344CB8AC3E}">
        <p14:creationId xmlns:p14="http://schemas.microsoft.com/office/powerpoint/2010/main" val="244099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818AC-15B5-4C66-89CC-BE25F7F3AE26}"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2633642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A42B097-ACA4-4B38-BD64-9F3257EE9137}"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2319003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A42B097-ACA4-4B38-BD64-9F3257EE9137}"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2033270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8A42B097-ACA4-4B38-BD64-9F3257EE9137}" type="datetimeFigureOut">
              <a:rPr lang="en-US" smtClean="0"/>
              <a:t>1/22/2025</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9DC181C-099A-4C85-8ECF-346F7414B8EF}" type="slidenum">
              <a:rPr lang="en-US" smtClean="0"/>
              <a:t>‹#›</a:t>
            </a:fld>
            <a:endParaRPr lang="en-US"/>
          </a:p>
        </p:txBody>
      </p:sp>
    </p:spTree>
    <p:extLst>
      <p:ext uri="{BB962C8B-B14F-4D97-AF65-F5344CB8AC3E}">
        <p14:creationId xmlns:p14="http://schemas.microsoft.com/office/powerpoint/2010/main" val="138224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42B097-ACA4-4B38-BD64-9F3257EE9137}"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1505589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E818AC-15B5-4C66-89CC-BE25F7F3AE26}"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3153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E818AC-15B5-4C66-89CC-BE25F7F3AE26}"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539769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E818AC-15B5-4C66-89CC-BE25F7F3AE26}"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357387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E818AC-15B5-4C66-89CC-BE25F7F3AE26}"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1749776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818AC-15B5-4C66-89CC-BE25F7F3AE26}"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63052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E818AC-15B5-4C66-89CC-BE25F7F3AE26}"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119056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E818AC-15B5-4C66-89CC-BE25F7F3AE26}"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159192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818AC-15B5-4C66-89CC-BE25F7F3AE26}" type="datetimeFigureOut">
              <a:rPr lang="en-US" smtClean="0"/>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90443-B811-4619-802C-87941649DE28}" type="slidenum">
              <a:rPr lang="en-US" smtClean="0"/>
              <a:t>‹#›</a:t>
            </a:fld>
            <a:endParaRPr lang="en-US"/>
          </a:p>
        </p:txBody>
      </p:sp>
    </p:spTree>
    <p:extLst>
      <p:ext uri="{BB962C8B-B14F-4D97-AF65-F5344CB8AC3E}">
        <p14:creationId xmlns:p14="http://schemas.microsoft.com/office/powerpoint/2010/main" val="17491588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32E818AC-15B5-4C66-89CC-BE25F7F3AE26}" type="datetimeFigureOut">
              <a:rPr lang="en-US" smtClean="0"/>
              <a:t>1/22/2025</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AD590443-B811-4619-802C-87941649DE28}" type="slidenum">
              <a:rPr lang="en-US" smtClean="0"/>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3150440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6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www.amazonservices.com/"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3037144" y="165100"/>
            <a:ext cx="2423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ru" sz="1600" b="1" dirty="0"/>
              <a:t> </a:t>
            </a:r>
          </a:p>
        </p:txBody>
      </p:sp>
      <p:pic>
        <p:nvPicPr>
          <p:cNvPr id="5" name="Picture 3" descr="185346983-20230509-213525-[25.15.-1.1024x768]-(4).png">
            <a:extLst>
              <a:ext uri="{FF2B5EF4-FFF2-40B4-BE49-F238E27FC236}">
                <a16:creationId xmlns:a16="http://schemas.microsoft.com/office/drawing/2014/main" id="{59C04953-B9C8-4E07-A125-83120A5BF908}"/>
              </a:ext>
            </a:extLst>
          </p:cNvPr>
          <p:cNvPicPr>
            <a:picLocks noChangeAspect="1"/>
          </p:cNvPicPr>
          <p:nvPr/>
        </p:nvPicPr>
        <p:blipFill>
          <a:blip r:embed="rId3"/>
          <a:stretch>
            <a:fillRect/>
          </a:stretch>
        </p:blipFill>
        <p:spPr>
          <a:xfrm>
            <a:off x="486110" y="592640"/>
            <a:ext cx="8171780" cy="6128835"/>
          </a:xfrm>
          <a:prstGeom prst="rect">
            <a:avLst/>
          </a:prstGeom>
        </p:spPr>
      </p:pic>
      <p:sp>
        <p:nvSpPr>
          <p:cNvPr id="2052" name="Text Box 4"/>
          <p:cNvSpPr txBox="1">
            <a:spLocks noChangeArrowheads="1"/>
          </p:cNvSpPr>
          <p:nvPr/>
        </p:nvSpPr>
        <p:spPr bwMode="auto">
          <a:xfrm>
            <a:off x="486110" y="1941823"/>
            <a:ext cx="8162255" cy="830997"/>
          </a:xfrm>
          <a:prstGeom prst="rect">
            <a:avLst/>
          </a:prstGeom>
          <a:solidFill>
            <a:schemeClr val="accent1">
              <a:lumMod val="20000"/>
              <a:lumOff val="80000"/>
            </a:schemeClr>
          </a:solidFill>
          <a:ln w="9525">
            <a:noFill/>
            <a:miter lim="800000"/>
            <a:headEnd/>
            <a:tailEnd/>
          </a:ln>
          <a:effectLst>
            <a:outerShdw dist="35921" dir="2700000" algn="ctr" rotWithShape="0">
              <a:schemeClr val="bg2"/>
            </a:outerShdw>
          </a:effectLst>
        </p:spPr>
        <p:txBody>
          <a:bodyPr wrap="square">
            <a:spAutoFit/>
          </a:bodyPr>
          <a:lstStyle/>
          <a:p>
            <a:pPr algn="ctr" eaLnBrk="0" hangingPunct="0">
              <a:spcBef>
                <a:spcPct val="50000"/>
              </a:spcBef>
              <a:defRPr/>
            </a:pPr>
            <a:r>
              <a:rPr lang="ru" sz="48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Лекция 1</a:t>
            </a:r>
            <a:endParaRPr lang="en-US" sz="48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B914774-E50F-49F9-B212-3A1D846AC0D6}"/>
              </a:ext>
            </a:extLst>
          </p:cNvPr>
          <p:cNvSpPr txBox="1"/>
          <p:nvPr/>
        </p:nvSpPr>
        <p:spPr>
          <a:xfrm>
            <a:off x="2209800" y="4953000"/>
            <a:ext cx="5257800" cy="830997"/>
          </a:xfrm>
          <a:prstGeom prst="rect">
            <a:avLst/>
          </a:prstGeom>
          <a:solidFill>
            <a:schemeClr val="accent3">
              <a:lumMod val="60000"/>
              <a:lumOff val="40000"/>
            </a:schemeClr>
          </a:solidFill>
        </p:spPr>
        <p:txBody>
          <a:bodyPr wrap="square" rtlCol="0">
            <a:spAutoFit/>
          </a:bodyPr>
          <a:lstStyle/>
          <a:p>
            <a:pPr algn="ctr"/>
            <a:r>
              <a:rPr lang="kk-KZ" sz="2400" dirty="0">
                <a:solidFill>
                  <a:srgbClr val="7030A0"/>
                </a:solidFill>
                <a:effectLst/>
                <a:latin typeface="Times New Roman" panose="02020603050405020304" pitchFamily="18" charset="0"/>
                <a:ea typeface="Times New Roman" panose="02020603050405020304" pitchFamily="18" charset="0"/>
              </a:rPr>
              <a:t>Анализ аппаратного и программного обеспечения компьютера</a:t>
            </a:r>
            <a:endParaRPr lang="ru-RU"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674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533400" y="1600200"/>
            <a:ext cx="8229600" cy="4451350"/>
          </a:xfrm>
          <a:prstGeom prst="rect">
            <a:avLst/>
          </a:prstGeom>
          <a:noFill/>
          <a:ln w="12700">
            <a:noFill/>
            <a:miter lim="800000"/>
            <a:headEnd/>
            <a:tailEnd/>
          </a:ln>
          <a:effectLst/>
        </p:spPr>
        <p:txBody>
          <a:bodyPr lIns="90488" tIns="44450" rIns="90488" bIns="44450"/>
          <a:lstStyle/>
          <a:p>
            <a:pPr marL="342900" indent="-342900">
              <a:spcBef>
                <a:spcPct val="50000"/>
              </a:spcBef>
              <a:buFontTx/>
              <a:buChar char="•"/>
            </a:pPr>
            <a:r>
              <a:rPr lang="ru" b="1" dirty="0">
                <a:latin typeface="Times New Roman" panose="02020603050405020304" pitchFamily="18" charset="0"/>
                <a:cs typeface="Times New Roman" panose="02020603050405020304" pitchFamily="18" charset="0"/>
              </a:rPr>
              <a:t>Компьютеры бывают разных размеров с разными возможностями обработки информации.</a:t>
            </a:r>
          </a:p>
          <a:p>
            <a:pPr marL="742950" lvl="1" indent="-285750">
              <a:spcBef>
                <a:spcPct val="40000"/>
              </a:spcBef>
              <a:buFontTx/>
              <a:buChar char="•"/>
            </a:pPr>
            <a:r>
              <a:rPr lang="ru" sz="2000" dirty="0">
                <a:latin typeface="Times New Roman" panose="02020603050405020304" pitchFamily="18" charset="0"/>
                <a:cs typeface="Times New Roman" panose="02020603050405020304" pitchFamily="18" charset="0"/>
              </a:rPr>
              <a:t>FLOPS (операций с плавающей запятой в секунду)</a:t>
            </a:r>
            <a:endParaRPr lang="en-US" sz="2000" dirty="0">
              <a:latin typeface="Times New Roman" panose="02020603050405020304" pitchFamily="18" charset="0"/>
              <a:cs typeface="Times New Roman" panose="02020603050405020304" pitchFamily="18" charset="0"/>
            </a:endParaRPr>
          </a:p>
          <a:p>
            <a:pPr marL="342900" indent="-342900">
              <a:spcBef>
                <a:spcPct val="40000"/>
              </a:spcBef>
              <a:buFontTx/>
              <a:buChar char="•"/>
            </a:pPr>
            <a:r>
              <a:rPr lang="ru" b="1" dirty="0">
                <a:latin typeface="Times New Roman" panose="02020603050405020304" pitchFamily="18" charset="0"/>
                <a:cs typeface="Times New Roman" panose="02020603050405020304" pitchFamily="18" charset="0"/>
              </a:rPr>
              <a:t>Смартфоны, нетбуки, ноутбуки</a:t>
            </a:r>
          </a:p>
          <a:p>
            <a:pPr marL="342900" indent="-342900">
              <a:spcBef>
                <a:spcPct val="40000"/>
              </a:spcBef>
              <a:buFontTx/>
              <a:buChar char="•"/>
            </a:pPr>
            <a:r>
              <a:rPr lang="ru" b="1" dirty="0">
                <a:latin typeface="Times New Roman" panose="02020603050405020304" pitchFamily="18" charset="0"/>
                <a:cs typeface="Times New Roman" panose="02020603050405020304" pitchFamily="18" charset="0"/>
              </a:rPr>
              <a:t>Рабочие станции</a:t>
            </a:r>
          </a:p>
          <a:p>
            <a:pPr marL="742950" lvl="1" indent="-285750">
              <a:spcBef>
                <a:spcPct val="40000"/>
              </a:spcBef>
              <a:buFontTx/>
              <a:buChar char="•"/>
            </a:pPr>
            <a:r>
              <a:rPr lang="ru" sz="2000" dirty="0">
                <a:latin typeface="Times New Roman" panose="02020603050405020304" pitchFamily="18" charset="0"/>
                <a:cs typeface="Times New Roman" panose="02020603050405020304" pitchFamily="18" charset="0"/>
              </a:rPr>
              <a:t>Более мощные возможности обработки графики, чем у ПК.</a:t>
            </a:r>
          </a:p>
          <a:p>
            <a:pPr marL="742950" lvl="1" indent="-285750">
              <a:spcBef>
                <a:spcPct val="40000"/>
              </a:spcBef>
              <a:buFontTx/>
              <a:buChar char="•"/>
            </a:pPr>
            <a:r>
              <a:rPr lang="ru" sz="2000" dirty="0">
                <a:latin typeface="Times New Roman" panose="02020603050405020304" pitchFamily="18" charset="0"/>
                <a:cs typeface="Times New Roman" panose="02020603050405020304" pitchFamily="18" charset="0"/>
              </a:rPr>
              <a:t>Используется в основном для сложных проектных или инженерных работ, требующих мощных графических или вычислительных возможностей.</a:t>
            </a:r>
          </a:p>
          <a:p>
            <a:pPr marL="342900" indent="-342900">
              <a:spcBef>
                <a:spcPct val="40000"/>
              </a:spcBef>
            </a:pPr>
            <a:endParaRPr lang="en-US" sz="2000" b="1" dirty="0">
              <a:cs typeface="Times New Roman" pitchFamily="18" charset="0"/>
            </a:endParaRPr>
          </a:p>
        </p:txBody>
      </p:sp>
      <p:sp>
        <p:nvSpPr>
          <p:cNvPr id="10244" name="Text Box 11"/>
          <p:cNvSpPr txBox="1">
            <a:spLocks noChangeArrowheads="1"/>
          </p:cNvSpPr>
          <p:nvPr/>
        </p:nvSpPr>
        <p:spPr bwMode="auto">
          <a:xfrm>
            <a:off x="1447800" y="860425"/>
            <a:ext cx="662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sz="1800" b="1" dirty="0">
                <a:latin typeface="Times New Roman" panose="02020603050405020304" pitchFamily="18" charset="0"/>
                <a:cs typeface="Times New Roman" panose="02020603050405020304" pitchFamily="18" charset="0"/>
              </a:rPr>
              <a:t>ИТ-инфраструктура: компьютерное оборудование</a:t>
            </a:r>
          </a:p>
        </p:txBody>
      </p:sp>
    </p:spTree>
    <p:extLst>
      <p:ext uri="{BB962C8B-B14F-4D97-AF65-F5344CB8AC3E}">
        <p14:creationId xmlns:p14="http://schemas.microsoft.com/office/powerpoint/2010/main" val="464583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533400" y="1371601"/>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50000"/>
              </a:spcBef>
              <a:buFontTx/>
              <a:buChar char="•"/>
            </a:pPr>
            <a:r>
              <a:rPr lang="ru" b="1" dirty="0">
                <a:latin typeface="Times New Roman" panose="02020603050405020304" pitchFamily="18" charset="0"/>
                <a:cs typeface="Times New Roman" panose="02020603050405020304" pitchFamily="18" charset="0"/>
              </a:rPr>
              <a:t>Серверы:</a:t>
            </a:r>
          </a:p>
          <a:p>
            <a:pPr marL="800100" lvl="1" indent="-342900">
              <a:spcBef>
                <a:spcPct val="50000"/>
              </a:spcBef>
              <a:buFontTx/>
              <a:buChar char="•"/>
            </a:pPr>
            <a:r>
              <a:rPr lang="ru" sz="2000" dirty="0">
                <a:latin typeface="Times New Roman" panose="02020603050405020304" pitchFamily="18" charset="0"/>
                <a:cs typeface="Times New Roman" panose="02020603050405020304" pitchFamily="18" charset="0"/>
              </a:rPr>
              <a:t>Тип компьютера среднего класса.</a:t>
            </a:r>
          </a:p>
          <a:p>
            <a:pPr marL="800100" lvl="1" indent="-342900">
              <a:spcBef>
                <a:spcPct val="50000"/>
              </a:spcBef>
              <a:buFontTx/>
              <a:buChar char="•"/>
            </a:pPr>
            <a:r>
              <a:rPr lang="ru" sz="2000" dirty="0">
                <a:latin typeface="Times New Roman" panose="02020603050405020304" pitchFamily="18" charset="0"/>
                <a:cs typeface="Times New Roman" panose="02020603050405020304" pitchFamily="18" charset="0"/>
              </a:rPr>
              <a:t>Поддержка компьютерной сети, обмен файлами и ресурсами.</a:t>
            </a:r>
          </a:p>
          <a:p>
            <a:pPr marL="800100" lvl="1" indent="-342900">
              <a:spcBef>
                <a:spcPct val="50000"/>
              </a:spcBef>
              <a:buFontTx/>
              <a:buChar char="•"/>
            </a:pPr>
            <a:r>
              <a:rPr lang="ru" sz="2000" dirty="0">
                <a:latin typeface="Times New Roman" panose="02020603050405020304" pitchFamily="18" charset="0"/>
                <a:cs typeface="Times New Roman" panose="02020603050405020304" pitchFamily="18" charset="0"/>
              </a:rPr>
              <a:t>Предоставить аппаратную платформу для электронной коммерции.</a:t>
            </a:r>
          </a:p>
          <a:p>
            <a:pPr marL="342900" indent="-342900">
              <a:spcBef>
                <a:spcPct val="50000"/>
              </a:spcBef>
              <a:buFontTx/>
              <a:buChar char="•"/>
            </a:pPr>
            <a:r>
              <a:rPr lang="ru" b="1" dirty="0">
                <a:latin typeface="Times New Roman" panose="02020603050405020304" pitchFamily="18" charset="0"/>
                <a:cs typeface="Times New Roman" panose="02020603050405020304" pitchFamily="18" charset="0"/>
              </a:rPr>
              <a:t>Мэйнфреймы:</a:t>
            </a:r>
          </a:p>
          <a:p>
            <a:pPr marL="800100" lvl="1" indent="-342900">
              <a:spcBef>
                <a:spcPct val="50000"/>
              </a:spcBef>
              <a:buFontTx/>
              <a:buChar char="•"/>
            </a:pPr>
            <a:r>
              <a:rPr lang="ru" sz="2000" dirty="0">
                <a:latin typeface="Times New Roman" panose="02020603050405020304" pitchFamily="18" charset="0"/>
                <a:cs typeface="Times New Roman" panose="02020603050405020304" pitchFamily="18" charset="0"/>
              </a:rPr>
              <a:t>Высокопроизводительный компьютер большой емкости, способный очень быстро обрабатывать большие объемы данных.</a:t>
            </a:r>
          </a:p>
          <a:p>
            <a:pPr marL="800100" lvl="1" indent="-342900">
              <a:spcBef>
                <a:spcPct val="50000"/>
              </a:spcBef>
              <a:buFontTx/>
              <a:buChar char="•"/>
            </a:pPr>
            <a:r>
              <a:rPr lang="ru" sz="2000" dirty="0">
                <a:latin typeface="Times New Roman" panose="02020603050405020304" pitchFamily="18" charset="0"/>
                <a:cs typeface="Times New Roman" panose="02020603050405020304" pitchFamily="18" charset="0"/>
              </a:rPr>
              <a:t>Их часто используют в качестве огромных веб-серверов, где они более эффективны, чем десятки тысяч ПК, при обработке больших объемов записей.</a:t>
            </a:r>
          </a:p>
          <a:p>
            <a:pPr marL="342900" indent="-342900">
              <a:spcBef>
                <a:spcPct val="40000"/>
              </a:spcBef>
            </a:pPr>
            <a:endParaRPr lang="en-US" sz="2000" b="1" dirty="0">
              <a:cs typeface="Times New Roman" pitchFamily="18" charset="0"/>
            </a:endParaRPr>
          </a:p>
        </p:txBody>
      </p:sp>
      <p:sp>
        <p:nvSpPr>
          <p:cNvPr id="11268" name="Text Box 11"/>
          <p:cNvSpPr txBox="1">
            <a:spLocks noChangeArrowheads="1"/>
          </p:cNvSpPr>
          <p:nvPr/>
        </p:nvSpPr>
        <p:spPr bwMode="auto">
          <a:xfrm>
            <a:off x="1447800" y="8382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sz="2000" b="1" dirty="0">
                <a:cs typeface="Times New Roman" pitchFamily="18" charset="0"/>
              </a:rPr>
              <a:t>ИТ-инфраструктура: компьютерное оборудование</a:t>
            </a:r>
          </a:p>
        </p:txBody>
      </p:sp>
    </p:spTree>
    <p:extLst>
      <p:ext uri="{BB962C8B-B14F-4D97-AF65-F5344CB8AC3E}">
        <p14:creationId xmlns:p14="http://schemas.microsoft.com/office/powerpoint/2010/main" val="3209612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723900" y="1852133"/>
            <a:ext cx="80772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50000"/>
              </a:spcBef>
              <a:buFontTx/>
              <a:buChar char="•"/>
            </a:pPr>
            <a:r>
              <a:rPr lang="ru" sz="2000" b="1" dirty="0">
                <a:latin typeface="Times New Roman" panose="02020603050405020304" pitchFamily="18" charset="0"/>
                <a:cs typeface="Times New Roman" panose="02020603050405020304" pitchFamily="18" charset="0"/>
              </a:rPr>
              <a:t>Суперкомпьютер:</a:t>
            </a:r>
          </a:p>
          <a:p>
            <a:pPr marL="800100" lvl="1" indent="-342900">
              <a:spcBef>
                <a:spcPct val="50000"/>
              </a:spcBef>
              <a:buFontTx/>
              <a:buChar char="•"/>
            </a:pPr>
            <a:r>
              <a:rPr lang="ru" sz="2000" dirty="0">
                <a:latin typeface="Times New Roman" panose="02020603050405020304" pitchFamily="18" charset="0"/>
                <a:cs typeface="Times New Roman" panose="02020603050405020304" pitchFamily="18" charset="0"/>
              </a:rPr>
              <a:t>Более сложный компьютер, используемый для задач, требующих чрезвычайно быстрых и сложных вычислений с тысячами переменных и миллионами измерений.</a:t>
            </a:r>
          </a:p>
          <a:p>
            <a:pPr marL="800100" lvl="1" indent="-342900">
              <a:spcBef>
                <a:spcPct val="50000"/>
              </a:spcBef>
              <a:buFontTx/>
              <a:buChar char="•"/>
            </a:pPr>
            <a:r>
              <a:rPr lang="ru" sz="2000" dirty="0">
                <a:latin typeface="Times New Roman" panose="02020603050405020304" pitchFamily="18" charset="0"/>
                <a:cs typeface="Times New Roman" panose="02020603050405020304" pitchFamily="18" charset="0"/>
              </a:rPr>
              <a:t>Используется в инженерии, научном моделировании, военных исследованиях и исследованиях оружия, прогнозировании погоды.</a:t>
            </a:r>
          </a:p>
        </p:txBody>
      </p:sp>
      <p:sp>
        <p:nvSpPr>
          <p:cNvPr id="12292" name="Text Box 11"/>
          <p:cNvSpPr txBox="1">
            <a:spLocks noChangeArrowheads="1"/>
          </p:cNvSpPr>
          <p:nvPr/>
        </p:nvSpPr>
        <p:spPr bwMode="auto">
          <a:xfrm>
            <a:off x="914400" y="1056167"/>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b="1" dirty="0">
                <a:latin typeface="Times New Roman" panose="02020603050405020304" pitchFamily="18" charset="0"/>
                <a:cs typeface="Times New Roman" panose="02020603050405020304" pitchFamily="18" charset="0"/>
              </a:rPr>
              <a:t>ИТ-инфраструктура: компьютерное оборудование</a:t>
            </a:r>
          </a:p>
        </p:txBody>
      </p:sp>
    </p:spTree>
    <p:extLst>
      <p:ext uri="{BB962C8B-B14F-4D97-AF65-F5344CB8AC3E}">
        <p14:creationId xmlns:p14="http://schemas.microsoft.com/office/powerpoint/2010/main" val="3743120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723900" y="1676400"/>
            <a:ext cx="8077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nSpc>
                <a:spcPct val="120000"/>
              </a:lnSpc>
              <a:spcBef>
                <a:spcPct val="50000"/>
              </a:spcBef>
              <a:spcAft>
                <a:spcPts val="600"/>
              </a:spcAft>
              <a:buFontTx/>
              <a:buChar char="•"/>
            </a:pPr>
            <a:r>
              <a:rPr lang="ru" sz="2000" b="1" dirty="0">
                <a:latin typeface="Times New Roman" panose="02020603050405020304" pitchFamily="18" charset="0"/>
                <a:cs typeface="Times New Roman" panose="02020603050405020304" pitchFamily="18" charset="0"/>
              </a:rPr>
              <a:t>Клиент/серверные вычисления:</a:t>
            </a:r>
          </a:p>
          <a:p>
            <a:pPr marL="800100" lvl="1" indent="-342900">
              <a:lnSpc>
                <a:spcPct val="120000"/>
              </a:lnSpc>
              <a:spcBef>
                <a:spcPct val="50000"/>
              </a:spcBef>
              <a:spcAft>
                <a:spcPts val="600"/>
              </a:spcAft>
              <a:buFontTx/>
              <a:buChar char="•"/>
            </a:pPr>
            <a:r>
              <a:rPr lang="ru" sz="2000" dirty="0">
                <a:latin typeface="Times New Roman" panose="02020603050405020304" pitchFamily="18" charset="0"/>
                <a:cs typeface="Times New Roman" panose="02020603050405020304" pitchFamily="18" charset="0"/>
              </a:rPr>
              <a:t>Форма распределенных вычислений</a:t>
            </a:r>
          </a:p>
          <a:p>
            <a:pPr marL="800100" lvl="1" indent="-342900">
              <a:lnSpc>
                <a:spcPct val="120000"/>
              </a:lnSpc>
              <a:spcBef>
                <a:spcPct val="50000"/>
              </a:spcBef>
              <a:spcAft>
                <a:spcPts val="600"/>
              </a:spcAft>
              <a:buFontTx/>
              <a:buChar char="•"/>
            </a:pPr>
            <a:r>
              <a:rPr lang="ru" sz="2000" dirty="0">
                <a:latin typeface="Times New Roman" panose="02020603050405020304" pitchFamily="18" charset="0"/>
                <a:cs typeface="Times New Roman" panose="02020603050405020304" pitchFamily="18" charset="0"/>
              </a:rPr>
              <a:t>Разделяет обработку между «клиентами» и «серверами»</a:t>
            </a:r>
          </a:p>
          <a:p>
            <a:pPr marL="800100" lvl="1" indent="-342900">
              <a:lnSpc>
                <a:spcPct val="120000"/>
              </a:lnSpc>
              <a:spcBef>
                <a:spcPct val="50000"/>
              </a:spcBef>
              <a:spcAft>
                <a:spcPts val="600"/>
              </a:spcAft>
              <a:buFontTx/>
              <a:buChar char="•"/>
            </a:pPr>
            <a:r>
              <a:rPr lang="ru" sz="2000" b="1" dirty="0">
                <a:latin typeface="Times New Roman" panose="02020603050405020304" pitchFamily="18" charset="0"/>
                <a:cs typeface="Times New Roman" panose="02020603050405020304" pitchFamily="18" charset="0"/>
              </a:rPr>
              <a:t>Клиенты: </a:t>
            </a:r>
            <a:r>
              <a:rPr lang="ru" sz="2000" dirty="0">
                <a:latin typeface="Times New Roman" panose="02020603050405020304" pitchFamily="18" charset="0"/>
                <a:cs typeface="Times New Roman" panose="02020603050405020304" pitchFamily="18" charset="0"/>
              </a:rPr>
              <a:t>пользователь обычно напрямую взаимодействует только с клиентской частью приложения, часто для ввода данных или получения данных для дальнейшего анализа.</a:t>
            </a:r>
            <a:endParaRPr lang="en-US" sz="2000" dirty="0">
              <a:latin typeface="Times New Roman" panose="02020603050405020304" pitchFamily="18" charset="0"/>
              <a:cs typeface="Times New Roman" panose="02020603050405020304" pitchFamily="18" charset="0"/>
            </a:endParaRPr>
          </a:p>
          <a:p>
            <a:pPr marL="800100" lvl="1" indent="-342900">
              <a:lnSpc>
                <a:spcPct val="120000"/>
              </a:lnSpc>
              <a:spcBef>
                <a:spcPct val="50000"/>
              </a:spcBef>
              <a:spcAft>
                <a:spcPts val="600"/>
              </a:spcAft>
              <a:buFontTx/>
              <a:buChar char="•"/>
            </a:pPr>
            <a:r>
              <a:rPr lang="ru" sz="2000" b="1" dirty="0">
                <a:latin typeface="Times New Roman" panose="02020603050405020304" pitchFamily="18" charset="0"/>
                <a:cs typeface="Times New Roman" panose="02020603050405020304" pitchFamily="18" charset="0"/>
              </a:rPr>
              <a:t>Серверы: </a:t>
            </a:r>
            <a:r>
              <a:rPr lang="ru" sz="2000" dirty="0">
                <a:latin typeface="Times New Roman" panose="02020603050405020304" pitchFamily="18" charset="0"/>
                <a:cs typeface="Times New Roman" panose="02020603050405020304" pitchFamily="18" charset="0"/>
              </a:rPr>
              <a:t>хранят и обрабатывают общие данные, а также выполняют действия по управлению сетью.</a:t>
            </a:r>
          </a:p>
          <a:p>
            <a:pPr marL="800100" lvl="1" indent="-342900">
              <a:lnSpc>
                <a:spcPct val="120000"/>
              </a:lnSpc>
              <a:spcBef>
                <a:spcPct val="50000"/>
              </a:spcBef>
              <a:spcAft>
                <a:spcPts val="600"/>
              </a:spcAft>
              <a:buFontTx/>
              <a:buChar char="•"/>
            </a:pPr>
            <a:endParaRPr lang="en-US" sz="2000" dirty="0">
              <a:cs typeface="Times New Roman" pitchFamily="18" charset="0"/>
            </a:endParaRPr>
          </a:p>
        </p:txBody>
      </p:sp>
      <p:sp>
        <p:nvSpPr>
          <p:cNvPr id="13316" name="Text Box 11"/>
          <p:cNvSpPr txBox="1">
            <a:spLocks noChangeArrowheads="1"/>
          </p:cNvSpPr>
          <p:nvPr/>
        </p:nvSpPr>
        <p:spPr bwMode="auto">
          <a:xfrm>
            <a:off x="1447800" y="7620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sz="2000" b="1" dirty="0">
                <a:latin typeface="Times New Roman" panose="02020603050405020304" pitchFamily="18" charset="0"/>
                <a:cs typeface="Times New Roman" panose="02020603050405020304" pitchFamily="18" charset="0"/>
              </a:rPr>
              <a:t>ИТ-инфраструктура: компьютерное оборудование</a:t>
            </a:r>
          </a:p>
        </p:txBody>
      </p:sp>
    </p:spTree>
    <p:extLst>
      <p:ext uri="{BB962C8B-B14F-4D97-AF65-F5344CB8AC3E}">
        <p14:creationId xmlns:p14="http://schemas.microsoft.com/office/powerpoint/2010/main" val="3158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371600" y="9144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sz="2000" b="1" dirty="0">
                <a:latin typeface="Times New Roman" panose="02020603050405020304" pitchFamily="18" charset="0"/>
                <a:cs typeface="Times New Roman" panose="02020603050405020304" pitchFamily="18" charset="0"/>
              </a:rPr>
              <a:t>ИТ-инфраструктура: компьютерное оборудование</a:t>
            </a:r>
          </a:p>
        </p:txBody>
      </p:sp>
      <p:sp>
        <p:nvSpPr>
          <p:cNvPr id="15366" name="Text Box 6"/>
          <p:cNvSpPr txBox="1">
            <a:spLocks noChangeArrowheads="1"/>
          </p:cNvSpPr>
          <p:nvPr/>
        </p:nvSpPr>
        <p:spPr bwMode="auto">
          <a:xfrm>
            <a:off x="304800" y="2057400"/>
            <a:ext cx="1905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ru" sz="1800" dirty="0">
                <a:latin typeface="Times New Roman" panose="02020603050405020304" pitchFamily="18" charset="0"/>
                <a:cs typeface="Times New Roman" panose="02020603050405020304" pitchFamily="18" charset="0"/>
              </a:rPr>
              <a:t>В клиент-серверных вычислениях компьютерная обработка разделена между клиентскими и серверными машинами, связанными сетью. Пользовательский интерфейс с клиентскими машинами.</a:t>
            </a:r>
          </a:p>
        </p:txBody>
      </p:sp>
      <p:pic>
        <p:nvPicPr>
          <p:cNvPr id="15367" name="Picture 7" descr="fig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057400"/>
            <a:ext cx="64008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63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19"/>
          <p:cNvSpPr txBox="1">
            <a:spLocks noChangeArrowheads="1"/>
          </p:cNvSpPr>
          <p:nvPr/>
        </p:nvSpPr>
        <p:spPr bwMode="auto">
          <a:xfrm>
            <a:off x="1257300" y="10668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sz="2000" b="1" dirty="0">
                <a:solidFill>
                  <a:srgbClr val="FFC000"/>
                </a:solidFill>
                <a:latin typeface="Times New Roman" panose="02020603050405020304" pitchFamily="18" charset="0"/>
                <a:cs typeface="Times New Roman" panose="02020603050405020304" pitchFamily="18" charset="0"/>
              </a:rPr>
              <a:t>ИТ-инфраструктура: компьютерное оборудование</a:t>
            </a:r>
          </a:p>
        </p:txBody>
      </p:sp>
      <p:sp>
        <p:nvSpPr>
          <p:cNvPr id="12310" name="Rectangle 22"/>
          <p:cNvSpPr>
            <a:spLocks noChangeArrowheads="1"/>
          </p:cNvSpPr>
          <p:nvPr/>
        </p:nvSpPr>
        <p:spPr bwMode="auto">
          <a:xfrm>
            <a:off x="457200" y="21336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600"/>
              </a:spcAft>
              <a:buFontTx/>
              <a:buChar char="•"/>
            </a:pPr>
            <a:r>
              <a:rPr lang="ru" b="1" dirty="0">
                <a:latin typeface="Times New Roman" panose="02020603050405020304" pitchFamily="18" charset="0"/>
                <a:cs typeface="Times New Roman" panose="02020603050405020304" pitchFamily="18" charset="0"/>
              </a:rPr>
              <a:t>Устройства вывода:</a:t>
            </a:r>
          </a:p>
          <a:p>
            <a:pPr marL="800100" lvl="1" indent="-342900">
              <a:spcAft>
                <a:spcPts val="600"/>
              </a:spcAft>
              <a:buFontTx/>
              <a:buChar char="•"/>
            </a:pPr>
            <a:r>
              <a:rPr lang="ru" dirty="0">
                <a:latin typeface="Times New Roman" panose="02020603050405020304" pitchFamily="18" charset="0"/>
                <a:cs typeface="Times New Roman" panose="02020603050405020304" pitchFamily="18" charset="0"/>
              </a:rPr>
              <a:t>Отображение данных после их обработки.</a:t>
            </a:r>
          </a:p>
          <a:p>
            <a:pPr marL="1257300" lvl="2" indent="-342900">
              <a:spcAft>
                <a:spcPts val="600"/>
              </a:spcAft>
              <a:buFontTx/>
              <a:buChar char="•"/>
            </a:pPr>
            <a:r>
              <a:rPr lang="ru" dirty="0">
                <a:latin typeface="Times New Roman" panose="02020603050405020304" pitchFamily="18" charset="0"/>
                <a:cs typeface="Times New Roman" panose="02020603050405020304" pitchFamily="18" charset="0"/>
              </a:rPr>
              <a:t>Монитор</a:t>
            </a:r>
          </a:p>
          <a:p>
            <a:pPr marL="1257300" lvl="2" indent="-342900">
              <a:spcAft>
                <a:spcPts val="600"/>
              </a:spcAft>
              <a:buFontTx/>
              <a:buChar char="•"/>
            </a:pPr>
            <a:r>
              <a:rPr lang="ru" dirty="0">
                <a:latin typeface="Times New Roman" panose="02020603050405020304" pitchFamily="18" charset="0"/>
                <a:cs typeface="Times New Roman" panose="02020603050405020304" pitchFamily="18" charset="0"/>
              </a:rPr>
              <a:t>Принтер</a:t>
            </a:r>
          </a:p>
          <a:p>
            <a:pPr marL="1257300" lvl="2" indent="-342900">
              <a:spcAft>
                <a:spcPts val="600"/>
              </a:spcAft>
              <a:buFontTx/>
              <a:buChar char="•"/>
            </a:pPr>
            <a:r>
              <a:rPr lang="ru" dirty="0">
                <a:latin typeface="Times New Roman" panose="02020603050405020304" pitchFamily="18" charset="0"/>
                <a:cs typeface="Times New Roman" panose="02020603050405020304" pitchFamily="18" charset="0"/>
              </a:rPr>
              <a:t>Аудио выход</a:t>
            </a:r>
          </a:p>
          <a:p>
            <a:pPr marL="342900" indent="-342900">
              <a:spcAft>
                <a:spcPts val="600"/>
              </a:spcAft>
              <a:buFontTx/>
              <a:buChar char="•"/>
            </a:pPr>
            <a:r>
              <a:rPr lang="ru" b="1" dirty="0">
                <a:latin typeface="Times New Roman" panose="02020603050405020304" pitchFamily="18" charset="0"/>
                <a:cs typeface="Times New Roman" panose="02020603050405020304" pitchFamily="18" charset="0"/>
              </a:rPr>
              <a:t>Информационные системы собирают и обрабатывают информацию одним из двух способов.</a:t>
            </a:r>
          </a:p>
        </p:txBody>
      </p:sp>
    </p:spTree>
    <p:extLst>
      <p:ext uri="{BB962C8B-B14F-4D97-AF65-F5344CB8AC3E}">
        <p14:creationId xmlns:p14="http://schemas.microsoft.com/office/powerpoint/2010/main" val="871373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310">
                                            <p:txEl>
                                              <p:pRg st="0" end="0"/>
                                            </p:txEl>
                                          </p:spTgt>
                                        </p:tgtEl>
                                        <p:attrNameLst>
                                          <p:attrName>style.visibility</p:attrName>
                                        </p:attrNameLst>
                                      </p:cBhvr>
                                      <p:to>
                                        <p:strVal val="visible"/>
                                      </p:to>
                                    </p:set>
                                    <p:anim calcmode="lin" valueType="num">
                                      <p:cBhvr additive="base">
                                        <p:cTn id="7" dur="500" fill="hold"/>
                                        <p:tgtEl>
                                          <p:spTgt spid="123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10">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310">
                                            <p:txEl>
                                              <p:pRg st="1" end="1"/>
                                            </p:txEl>
                                          </p:spTgt>
                                        </p:tgtEl>
                                        <p:attrNameLst>
                                          <p:attrName>style.visibility</p:attrName>
                                        </p:attrNameLst>
                                      </p:cBhvr>
                                      <p:to>
                                        <p:strVal val="visible"/>
                                      </p:to>
                                    </p:set>
                                    <p:anim calcmode="lin" valueType="num">
                                      <p:cBhvr additive="base">
                                        <p:cTn id="11" dur="500" fill="hold"/>
                                        <p:tgtEl>
                                          <p:spTgt spid="123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310">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310">
                                            <p:txEl>
                                              <p:pRg st="2" end="2"/>
                                            </p:txEl>
                                          </p:spTgt>
                                        </p:tgtEl>
                                        <p:attrNameLst>
                                          <p:attrName>style.visibility</p:attrName>
                                        </p:attrNameLst>
                                      </p:cBhvr>
                                      <p:to>
                                        <p:strVal val="visible"/>
                                      </p:to>
                                    </p:set>
                                    <p:anim calcmode="lin" valueType="num">
                                      <p:cBhvr additive="base">
                                        <p:cTn id="15" dur="500" fill="hold"/>
                                        <p:tgtEl>
                                          <p:spTgt spid="123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310">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310">
                                            <p:txEl>
                                              <p:pRg st="3" end="3"/>
                                            </p:txEl>
                                          </p:spTgt>
                                        </p:tgtEl>
                                        <p:attrNameLst>
                                          <p:attrName>style.visibility</p:attrName>
                                        </p:attrNameLst>
                                      </p:cBhvr>
                                      <p:to>
                                        <p:strVal val="visible"/>
                                      </p:to>
                                    </p:set>
                                    <p:anim calcmode="lin" valueType="num">
                                      <p:cBhvr additive="base">
                                        <p:cTn id="19" dur="500" fill="hold"/>
                                        <p:tgtEl>
                                          <p:spTgt spid="123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10">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2310">
                                            <p:txEl>
                                              <p:pRg st="4" end="4"/>
                                            </p:txEl>
                                          </p:spTgt>
                                        </p:tgtEl>
                                        <p:attrNameLst>
                                          <p:attrName>style.visibility</p:attrName>
                                        </p:attrNameLst>
                                      </p:cBhvr>
                                      <p:to>
                                        <p:strVal val="visible"/>
                                      </p:to>
                                    </p:set>
                                    <p:anim calcmode="lin" valueType="num">
                                      <p:cBhvr additive="base">
                                        <p:cTn id="23" dur="500" fill="hold"/>
                                        <p:tgtEl>
                                          <p:spTgt spid="123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310">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2310">
                                            <p:txEl>
                                              <p:pRg st="5" end="5"/>
                                            </p:txEl>
                                          </p:spTgt>
                                        </p:tgtEl>
                                        <p:attrNameLst>
                                          <p:attrName>style.visibility</p:attrName>
                                        </p:attrNameLst>
                                      </p:cBhvr>
                                      <p:to>
                                        <p:strVal val="visible"/>
                                      </p:to>
                                    </p:set>
                                    <p:anim calcmode="lin" valueType="num">
                                      <p:cBhvr additive="base">
                                        <p:cTn id="29" dur="500" fill="hold"/>
                                        <p:tgtEl>
                                          <p:spTgt spid="1231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310">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762000" y="1790700"/>
            <a:ext cx="8077200" cy="4038600"/>
          </a:xfrm>
          <a:prstGeom prst="rect">
            <a:avLst/>
          </a:prstGeom>
          <a:noFill/>
          <a:ln w="12700">
            <a:noFill/>
            <a:miter lim="800000"/>
            <a:headEnd/>
            <a:tailEnd/>
          </a:ln>
          <a:effectLst/>
        </p:spPr>
        <p:txBody>
          <a:bodyPr lIns="90488" tIns="44450" rIns="90488" bIns="44450"/>
          <a:lstStyle/>
          <a:p>
            <a:pPr marL="342900" indent="-342900">
              <a:defRPr/>
            </a:pPr>
            <a:endParaRPr lang="en-US" b="1" dirty="0">
              <a:effectLst>
                <a:outerShdw blurRad="38100" dist="38100" dir="2700000" algn="tl">
                  <a:srgbClr val="C0C0C0"/>
                </a:outerShdw>
              </a:effectLst>
              <a:cs typeface="Times New Roman" charset="0"/>
            </a:endParaRPr>
          </a:p>
        </p:txBody>
      </p:sp>
      <p:sp>
        <p:nvSpPr>
          <p:cNvPr id="23556" name="Text Box 19"/>
          <p:cNvSpPr txBox="1">
            <a:spLocks noChangeArrowheads="1"/>
          </p:cNvSpPr>
          <p:nvPr/>
        </p:nvSpPr>
        <p:spPr bwMode="auto">
          <a:xfrm>
            <a:off x="1485900" y="1048365"/>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sz="2000" b="1" dirty="0">
                <a:solidFill>
                  <a:srgbClr val="FFC000"/>
                </a:solidFill>
                <a:latin typeface="Times New Roman" panose="02020603050405020304" pitchFamily="18" charset="0"/>
                <a:cs typeface="Times New Roman" panose="02020603050405020304" pitchFamily="18" charset="0"/>
              </a:rPr>
              <a:t>ИТ-инфраструктура: компьютерное оборудование</a:t>
            </a:r>
          </a:p>
        </p:txBody>
      </p:sp>
      <p:sp>
        <p:nvSpPr>
          <p:cNvPr id="23558" name="Rectangle 22"/>
          <p:cNvSpPr>
            <a:spLocks noChangeArrowheads="1"/>
          </p:cNvSpPr>
          <p:nvPr/>
        </p:nvSpPr>
        <p:spPr bwMode="auto">
          <a:xfrm>
            <a:off x="533400" y="1956619"/>
            <a:ext cx="807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800100" lvl="1" indent="-342900">
              <a:lnSpc>
                <a:spcPct val="110000"/>
              </a:lnSpc>
              <a:spcAft>
                <a:spcPct val="25000"/>
              </a:spcAft>
              <a:buFontTx/>
              <a:buChar char="•"/>
            </a:pPr>
            <a:r>
              <a:rPr lang="ru" sz="2000" dirty="0">
                <a:latin typeface="Times New Roman" panose="02020603050405020304" pitchFamily="18" charset="0"/>
                <a:cs typeface="Times New Roman" panose="02020603050405020304" pitchFamily="18" charset="0"/>
              </a:rPr>
              <a:t>Модель вычислений, в которой фирмы и частные лица получают вычислительные ресурсы через Интернет.</a:t>
            </a:r>
            <a:endParaRPr lang="en-US" sz="2000" dirty="0">
              <a:latin typeface="Times New Roman" panose="02020603050405020304" pitchFamily="18" charset="0"/>
              <a:cs typeface="Times New Roman" panose="02020603050405020304" pitchFamily="18" charset="0"/>
            </a:endParaRPr>
          </a:p>
          <a:p>
            <a:pPr marL="1143000" lvl="2" indent="-228600">
              <a:lnSpc>
                <a:spcPct val="110000"/>
              </a:lnSpc>
              <a:spcAft>
                <a:spcPct val="25000"/>
              </a:spcAft>
              <a:buFontTx/>
              <a:buChar char="•"/>
            </a:pPr>
            <a:r>
              <a:rPr lang="ru" sz="2000" dirty="0">
                <a:latin typeface="Times New Roman" panose="02020603050405020304" pitchFamily="18" charset="0"/>
                <a:cs typeface="Times New Roman" panose="02020603050405020304" pitchFamily="18" charset="0"/>
              </a:rPr>
              <a:t>Облачная инфраструктура как услуга</a:t>
            </a:r>
          </a:p>
          <a:p>
            <a:pPr marL="1600200" lvl="3" indent="-228600">
              <a:lnSpc>
                <a:spcPct val="110000"/>
              </a:lnSpc>
              <a:spcAft>
                <a:spcPct val="25000"/>
              </a:spcAft>
              <a:buFontTx/>
              <a:buChar char="•"/>
            </a:pPr>
            <a:r>
              <a:rPr lang="ru" sz="2000" dirty="0">
                <a:latin typeface="Times New Roman" panose="02020603050405020304" pitchFamily="18" charset="0"/>
                <a:cs typeface="Times New Roman" panose="02020603050405020304" pitchFamily="18" charset="0"/>
              </a:rPr>
              <a:t>клиенты используют обработку, хранение, сетевые и другие вычислительные ресурсы поставщиков облачных услуг для запуска своих информационных систем.</a:t>
            </a:r>
          </a:p>
          <a:p>
            <a:pPr marL="1143000" lvl="2" indent="-228600">
              <a:lnSpc>
                <a:spcPct val="110000"/>
              </a:lnSpc>
              <a:spcAft>
                <a:spcPct val="25000"/>
              </a:spcAft>
              <a:buFontTx/>
              <a:buChar char="•"/>
            </a:pPr>
            <a:r>
              <a:rPr lang="ru" sz="2000" dirty="0">
                <a:latin typeface="Times New Roman" panose="02020603050405020304" pitchFamily="18" charset="0"/>
                <a:cs typeface="Times New Roman" panose="02020603050405020304" pitchFamily="18" charset="0"/>
              </a:rPr>
              <a:t>Облачная платформа как услуга</a:t>
            </a:r>
          </a:p>
          <a:p>
            <a:pPr marL="1600200" lvl="3" indent="-228600">
              <a:lnSpc>
                <a:spcPct val="110000"/>
              </a:lnSpc>
              <a:spcAft>
                <a:spcPct val="25000"/>
              </a:spcAft>
              <a:buFontTx/>
              <a:buChar char="•"/>
            </a:pPr>
            <a:r>
              <a:rPr lang="ru" sz="2000" dirty="0">
                <a:latin typeface="Times New Roman" panose="02020603050405020304" pitchFamily="18" charset="0"/>
                <a:cs typeface="Times New Roman" panose="02020603050405020304" pitchFamily="18" charset="0"/>
              </a:rPr>
              <a:t>клиенты используют инфраструктуру и инструменты программирования, размещенные у поставщика услуг, для разработки своих собственных приложений.</a:t>
            </a:r>
          </a:p>
          <a:p>
            <a:pPr marL="1143000" lvl="2" indent="-228600">
              <a:lnSpc>
                <a:spcPct val="110000"/>
              </a:lnSpc>
              <a:spcAft>
                <a:spcPct val="25000"/>
              </a:spcAft>
              <a:buFontTx/>
              <a:buChar char="•"/>
            </a:pPr>
            <a:r>
              <a:rPr lang="ru" sz="2000" dirty="0">
                <a:latin typeface="Times New Roman" panose="02020603050405020304" pitchFamily="18" charset="0"/>
                <a:cs typeface="Times New Roman" panose="02020603050405020304" pitchFamily="18" charset="0"/>
              </a:rPr>
              <a:t>Облачное программное обеспечение как услуга</a:t>
            </a:r>
          </a:p>
          <a:p>
            <a:pPr marL="1600200" lvl="3" indent="-228600">
              <a:lnSpc>
                <a:spcPct val="110000"/>
              </a:lnSpc>
              <a:spcAft>
                <a:spcPct val="25000"/>
              </a:spcAft>
              <a:buFontTx/>
              <a:buChar char="•"/>
            </a:pPr>
            <a:r>
              <a:rPr lang="ru" sz="2000" dirty="0">
                <a:latin typeface="Times New Roman" panose="02020603050405020304" pitchFamily="18" charset="0"/>
                <a:cs typeface="Times New Roman" panose="02020603050405020304" pitchFamily="18" charset="0"/>
              </a:rPr>
              <a:t>клиенты используют программное обеспечение, размещенное у поставщика.</a:t>
            </a:r>
          </a:p>
        </p:txBody>
      </p:sp>
    </p:spTree>
    <p:extLst>
      <p:ext uri="{BB962C8B-B14F-4D97-AF65-F5344CB8AC3E}">
        <p14:creationId xmlns:p14="http://schemas.microsoft.com/office/powerpoint/2010/main" val="352374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990600"/>
            <a:ext cx="7543800" cy="609601"/>
          </a:xfrm>
        </p:spPr>
        <p:txBody>
          <a:bodyPr>
            <a:normAutofit/>
          </a:bodyPr>
          <a:lstStyle/>
          <a:p>
            <a:pPr algn="ctr"/>
            <a:r>
              <a:rPr lang="ru" sz="3200" dirty="0">
                <a:solidFill>
                  <a:srgbClr val="FFC000"/>
                </a:solidFill>
              </a:rPr>
              <a:t>Преимущества облака</a:t>
            </a:r>
          </a:p>
        </p:txBody>
      </p:sp>
      <p:sp>
        <p:nvSpPr>
          <p:cNvPr id="3" name="Content Placeholder 2"/>
          <p:cNvSpPr>
            <a:spLocks noGrp="1"/>
          </p:cNvSpPr>
          <p:nvPr>
            <p:ph idx="1"/>
          </p:nvPr>
        </p:nvSpPr>
        <p:spPr>
          <a:xfrm>
            <a:off x="457200" y="2057400"/>
            <a:ext cx="8305800" cy="4191000"/>
          </a:xfrm>
        </p:spPr>
        <p:txBody>
          <a:bodyPr>
            <a:noAutofit/>
          </a:bodyPr>
          <a:lstStyle/>
          <a:p>
            <a:pPr>
              <a:buFont typeface="Arial" panose="020B0604020202020204" pitchFamily="34" charset="0"/>
              <a:buChar char="•"/>
            </a:pPr>
            <a:r>
              <a:rPr lang="ru" sz="2000" dirty="0">
                <a:latin typeface="Times New Roman" panose="02020603050405020304" pitchFamily="18" charset="0"/>
                <a:cs typeface="Times New Roman" panose="02020603050405020304" pitchFamily="18" charset="0"/>
              </a:rPr>
              <a:t>Устраняет необходимость крупных первоначальных капиталовложений в системы.</a:t>
            </a:r>
          </a:p>
          <a:p>
            <a:pPr>
              <a:buFont typeface="Arial" panose="020B0604020202020204" pitchFamily="34" charset="0"/>
              <a:buChar char="•"/>
            </a:pPr>
            <a:r>
              <a:rPr lang="ru" sz="2000" dirty="0">
                <a:latin typeface="Times New Roman" panose="02020603050405020304" pitchFamily="18" charset="0"/>
                <a:cs typeface="Times New Roman" panose="02020603050405020304" pitchFamily="18" charset="0"/>
              </a:rPr>
              <a:t>Устраняет длительные внедрения на корпоративных компьютерах</a:t>
            </a:r>
          </a:p>
          <a:p>
            <a:pPr>
              <a:buFont typeface="Arial" panose="020B0604020202020204" pitchFamily="34" charset="0"/>
              <a:buChar char="•"/>
            </a:pPr>
            <a:r>
              <a:rPr lang="ru" sz="2000" dirty="0">
                <a:latin typeface="Times New Roman" panose="02020603050405020304" pitchFamily="18" charset="0"/>
                <a:cs typeface="Times New Roman" panose="02020603050405020304" pitchFamily="18" charset="0"/>
              </a:rPr>
              <a:t>Отсутствие аппаратного обеспечения, которое подписчики могли бы приобретать, масштабировать и обслуживать.</a:t>
            </a:r>
          </a:p>
          <a:p>
            <a:pPr>
              <a:buFont typeface="Arial" panose="020B0604020202020204" pitchFamily="34" charset="0"/>
              <a:buChar char="•"/>
            </a:pPr>
            <a:r>
              <a:rPr lang="ru" sz="2000" dirty="0">
                <a:latin typeface="Times New Roman" panose="02020603050405020304" pitchFamily="18" charset="0"/>
                <a:cs typeface="Times New Roman" panose="02020603050405020304" pitchFamily="18" charset="0"/>
              </a:rPr>
              <a:t>Никаких операционных систем, серверов баз данных или серверов приложений для установки.</a:t>
            </a:r>
          </a:p>
          <a:p>
            <a:pPr>
              <a:buFont typeface="Arial" panose="020B0604020202020204" pitchFamily="34" charset="0"/>
              <a:buChar char="•"/>
            </a:pPr>
            <a:r>
              <a:rPr lang="ru" sz="2000" dirty="0">
                <a:latin typeface="Times New Roman" panose="02020603050405020304" pitchFamily="18" charset="0"/>
                <a:cs typeface="Times New Roman" panose="02020603050405020304" pitchFamily="18" charset="0"/>
              </a:rPr>
              <a:t>Доступен через веб-браузер</a:t>
            </a:r>
          </a:p>
          <a:p>
            <a:pPr>
              <a:buFont typeface="Arial" panose="020B0604020202020204" pitchFamily="34" charset="0"/>
              <a:buChar char="•"/>
            </a:pPr>
            <a:r>
              <a:rPr lang="ru" sz="2000" dirty="0">
                <a:latin typeface="Times New Roman" panose="02020603050405020304" pitchFamily="18" charset="0"/>
                <a:cs typeface="Times New Roman" panose="02020603050405020304" pitchFamily="18" charset="0"/>
              </a:rPr>
              <a:t>Лучшая масштабируемость, устранение затрат и сложности управления несколькими уровнями аппаратного и программного обеспечения.</a:t>
            </a:r>
          </a:p>
          <a:p>
            <a:endParaRPr lang="en-US" sz="2400" dirty="0"/>
          </a:p>
        </p:txBody>
      </p:sp>
    </p:spTree>
    <p:extLst>
      <p:ext uri="{BB962C8B-B14F-4D97-AF65-F5344CB8AC3E}">
        <p14:creationId xmlns:p14="http://schemas.microsoft.com/office/powerpoint/2010/main" val="3786124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87475"/>
            <a:ext cx="7989752" cy="912726"/>
          </a:xfrm>
        </p:spPr>
        <p:txBody>
          <a:bodyPr/>
          <a:lstStyle/>
          <a:p>
            <a:pPr algn="ctr"/>
            <a:r>
              <a:rPr lang="ru" dirty="0">
                <a:solidFill>
                  <a:srgbClr val="FFC000"/>
                </a:solidFill>
              </a:rPr>
              <a:t>Недостатки облака</a:t>
            </a:r>
          </a:p>
        </p:txBody>
      </p:sp>
      <p:sp>
        <p:nvSpPr>
          <p:cNvPr id="3" name="Content Placeholder 2"/>
          <p:cNvSpPr>
            <a:spLocks noGrp="1"/>
          </p:cNvSpPr>
          <p:nvPr>
            <p:ph idx="1"/>
          </p:nvPr>
        </p:nvSpPr>
        <p:spPr/>
        <p:txBody>
          <a:bodyPr>
            <a:normAutofit fontScale="92500" lnSpcReduction="10000"/>
          </a:bodyPr>
          <a:lstStyle/>
          <a:p>
            <a:pPr lvl="0">
              <a:buFont typeface="Arial" panose="020B0604020202020204" pitchFamily="34" charset="0"/>
              <a:buChar char="•"/>
            </a:pPr>
            <a:r>
              <a:rPr lang="ru" sz="2400" dirty="0">
                <a:latin typeface="Times New Roman" panose="02020603050405020304" pitchFamily="18" charset="0"/>
                <a:cs typeface="Times New Roman" panose="02020603050405020304" pitchFamily="18" charset="0"/>
              </a:rPr>
              <a:t>Может быть непривлекательным для крупных компаний из-за их прикладных потребностей.</a:t>
            </a:r>
          </a:p>
          <a:p>
            <a:pPr lvl="0">
              <a:buFont typeface="Arial" panose="020B0604020202020204" pitchFamily="34" charset="0"/>
              <a:buChar char="•"/>
            </a:pPr>
            <a:r>
              <a:rPr lang="ru" sz="2400" dirty="0">
                <a:latin typeface="Times New Roman" panose="02020603050405020304" pitchFamily="18" charset="0"/>
                <a:cs typeface="Times New Roman" panose="02020603050405020304" pitchFamily="18" charset="0"/>
              </a:rPr>
              <a:t>Ответственность за хранение и контроль данных находится в руках провайдера.</a:t>
            </a:r>
          </a:p>
          <a:p>
            <a:pPr lvl="0">
              <a:buFont typeface="Arial" panose="020B0604020202020204" pitchFamily="34" charset="0"/>
              <a:buChar char="•"/>
            </a:pPr>
            <a:r>
              <a:rPr lang="ru" sz="2400" dirty="0">
                <a:latin typeface="Times New Roman" panose="02020603050405020304" pitchFamily="18" charset="0"/>
                <a:cs typeface="Times New Roman" panose="02020603050405020304" pitchFamily="18" charset="0"/>
              </a:rPr>
              <a:t>Риски безопасности могут увеличиться и открыть уязвимости для обслуживания данных.</a:t>
            </a:r>
          </a:p>
          <a:p>
            <a:pPr lvl="0">
              <a:buFont typeface="Arial" panose="020B0604020202020204" pitchFamily="34" charset="0"/>
              <a:buChar char="•"/>
            </a:pPr>
            <a:r>
              <a:rPr lang="ru" sz="2400" dirty="0">
                <a:latin typeface="Times New Roman" panose="02020603050405020304" pitchFamily="18" charset="0"/>
                <a:cs typeface="Times New Roman" panose="02020603050405020304" pitchFamily="18" charset="0"/>
              </a:rPr>
              <a:t>Проблемы с надежностью системы</a:t>
            </a:r>
          </a:p>
          <a:p>
            <a:pPr lvl="0">
              <a:buFont typeface="Arial" panose="020B0604020202020204" pitchFamily="34" charset="0"/>
              <a:buChar char="•"/>
            </a:pPr>
            <a:r>
              <a:rPr lang="ru" sz="2400" dirty="0">
                <a:latin typeface="Times New Roman" panose="02020603050405020304" pitchFamily="18" charset="0"/>
                <a:cs typeface="Times New Roman" panose="02020603050405020304" pitchFamily="18" charset="0"/>
              </a:rPr>
              <a:t>Зависимость пользователей от поставщика облачных вычислений</a:t>
            </a:r>
          </a:p>
          <a:p>
            <a:endParaRPr lang="en-US" dirty="0"/>
          </a:p>
        </p:txBody>
      </p:sp>
    </p:spTree>
    <p:extLst>
      <p:ext uri="{BB962C8B-B14F-4D97-AF65-F5344CB8AC3E}">
        <p14:creationId xmlns:p14="http://schemas.microsoft.com/office/powerpoint/2010/main" val="3828295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1447800" y="769014"/>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sz="2000" b="1" dirty="0">
                <a:latin typeface="Times New Roman" panose="02020603050405020304" pitchFamily="18" charset="0"/>
                <a:cs typeface="Times New Roman" panose="02020603050405020304" pitchFamily="18" charset="0"/>
              </a:rPr>
              <a:t>ИТ-инфраструктура: компьютерное программное обеспечение</a:t>
            </a:r>
          </a:p>
        </p:txBody>
      </p:sp>
      <p:pic>
        <p:nvPicPr>
          <p:cNvPr id="2458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564623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21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595437" y="990600"/>
            <a:ext cx="5953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b="1" dirty="0">
                <a:solidFill>
                  <a:srgbClr val="7030A0"/>
                </a:solidFill>
                <a:latin typeface="Times New Roman" panose="02020603050405020304" pitchFamily="18" charset="0"/>
                <a:cs typeface="Times New Roman" panose="02020603050405020304" pitchFamily="18" charset="0"/>
              </a:rPr>
              <a:t>Компоненты ИТ-инфраструктуры</a:t>
            </a:r>
          </a:p>
        </p:txBody>
      </p:sp>
      <p:sp>
        <p:nvSpPr>
          <p:cNvPr id="3076" name="Rectangle 7"/>
          <p:cNvSpPr>
            <a:spLocks noChangeArrowheads="1"/>
          </p:cNvSpPr>
          <p:nvPr/>
        </p:nvSpPr>
        <p:spPr bwMode="auto">
          <a:xfrm>
            <a:off x="685800" y="2362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spcAft>
                <a:spcPct val="25000"/>
              </a:spcAft>
              <a:buFontTx/>
              <a:buChar char="•"/>
            </a:pPr>
            <a:r>
              <a:rPr lang="ru" dirty="0">
                <a:latin typeface="Times New Roman" panose="02020603050405020304" pitchFamily="18" charset="0"/>
                <a:cs typeface="Times New Roman" panose="02020603050405020304" pitchFamily="18" charset="0"/>
              </a:rPr>
              <a:t>Компьютерное железо</a:t>
            </a:r>
          </a:p>
          <a:p>
            <a:pPr marL="342900" indent="-342900">
              <a:spcBef>
                <a:spcPct val="20000"/>
              </a:spcBef>
              <a:spcAft>
                <a:spcPct val="25000"/>
              </a:spcAft>
              <a:buFontTx/>
              <a:buChar char="•"/>
            </a:pPr>
            <a:r>
              <a:rPr lang="ru" dirty="0">
                <a:latin typeface="Times New Roman" panose="02020603050405020304" pitchFamily="18" charset="0"/>
                <a:cs typeface="Times New Roman" panose="02020603050405020304" pitchFamily="18" charset="0"/>
              </a:rPr>
              <a:t>Хранилище данных</a:t>
            </a:r>
          </a:p>
          <a:p>
            <a:pPr marL="342900" indent="-342900">
              <a:spcBef>
                <a:spcPct val="20000"/>
              </a:spcBef>
              <a:spcAft>
                <a:spcPct val="25000"/>
              </a:spcAft>
              <a:buFontTx/>
              <a:buChar char="•"/>
            </a:pPr>
            <a:r>
              <a:rPr lang="ru" dirty="0">
                <a:latin typeface="Times New Roman" panose="02020603050405020304" pitchFamily="18" charset="0"/>
                <a:cs typeface="Times New Roman" panose="02020603050405020304" pitchFamily="18" charset="0"/>
              </a:rPr>
              <a:t>Компьютерное программное обеспечение</a:t>
            </a:r>
          </a:p>
          <a:p>
            <a:pPr marL="342900" indent="-342900">
              <a:spcBef>
                <a:spcPct val="20000"/>
              </a:spcBef>
              <a:spcAft>
                <a:spcPct val="25000"/>
              </a:spcAft>
              <a:buFontTx/>
              <a:buChar char="•"/>
            </a:pPr>
            <a:r>
              <a:rPr lang="ru" dirty="0">
                <a:latin typeface="Times New Roman" panose="02020603050405020304" pitchFamily="18" charset="0"/>
                <a:cs typeface="Times New Roman" panose="02020603050405020304" pitchFamily="18" charset="0"/>
              </a:rPr>
              <a:t>Основные проблемы управления аппаратными и программными технологиями</a:t>
            </a:r>
          </a:p>
        </p:txBody>
      </p:sp>
    </p:spTree>
    <p:extLst>
      <p:ext uri="{BB962C8B-B14F-4D97-AF65-F5344CB8AC3E}">
        <p14:creationId xmlns:p14="http://schemas.microsoft.com/office/powerpoint/2010/main" val="3187591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762000" y="1790700"/>
            <a:ext cx="8077200" cy="4038600"/>
          </a:xfrm>
          <a:prstGeom prst="rect">
            <a:avLst/>
          </a:prstGeom>
          <a:noFill/>
          <a:ln w="12700">
            <a:noFill/>
            <a:miter lim="800000"/>
            <a:headEnd/>
            <a:tailEnd/>
          </a:ln>
          <a:effectLst/>
        </p:spPr>
        <p:txBody>
          <a:bodyPr lIns="90488" tIns="44450" rIns="90488" bIns="44450"/>
          <a:lstStyle/>
          <a:p>
            <a:pPr marL="342900" indent="-342900">
              <a:defRPr/>
            </a:pPr>
            <a:endParaRPr lang="en-US" b="1" dirty="0">
              <a:effectLst>
                <a:outerShdw blurRad="38100" dist="38100" dir="2700000" algn="tl">
                  <a:srgbClr val="C0C0C0"/>
                </a:outerShdw>
              </a:effectLst>
              <a:cs typeface="Times New Roman" charset="0"/>
            </a:endParaRPr>
          </a:p>
        </p:txBody>
      </p:sp>
      <p:sp>
        <p:nvSpPr>
          <p:cNvPr id="25604" name="Text Box 19"/>
          <p:cNvSpPr txBox="1">
            <a:spLocks noChangeArrowheads="1"/>
          </p:cNvSpPr>
          <p:nvPr/>
        </p:nvSpPr>
        <p:spPr bwMode="auto">
          <a:xfrm>
            <a:off x="1371600" y="10287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sz="2000" b="1" dirty="0">
                <a:solidFill>
                  <a:srgbClr val="FFC000"/>
                </a:solidFill>
                <a:cs typeface="Times New Roman" pitchFamily="18" charset="0"/>
              </a:rPr>
              <a:t>ИТ-инфраструктура: компьютерное оборудование</a:t>
            </a:r>
          </a:p>
        </p:txBody>
      </p:sp>
      <p:sp>
        <p:nvSpPr>
          <p:cNvPr id="25606" name="Rectangle 22"/>
          <p:cNvSpPr>
            <a:spLocks noChangeArrowheads="1"/>
          </p:cNvSpPr>
          <p:nvPr/>
        </p:nvSpPr>
        <p:spPr bwMode="auto">
          <a:xfrm>
            <a:off x="457200" y="1981200"/>
            <a:ext cx="8229600"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800100" lvl="1" indent="-342900">
              <a:lnSpc>
                <a:spcPct val="120000"/>
              </a:lnSpc>
              <a:spcBef>
                <a:spcPts val="600"/>
              </a:spcBef>
              <a:spcAft>
                <a:spcPts val="600"/>
              </a:spcAft>
              <a:buFontTx/>
              <a:buChar char="•"/>
            </a:pPr>
            <a:r>
              <a:rPr lang="ru" dirty="0">
                <a:latin typeface="Times New Roman" panose="02020603050405020304" pitchFamily="18" charset="0"/>
                <a:cs typeface="Times New Roman" panose="02020603050405020304" pitchFamily="18" charset="0"/>
              </a:rPr>
              <a:t>Процесс представления набора вычислительных ресурсов, чтобы к ним можно было получить доступ способами, не ограниченными физической конфигурацией или географическим местоположением.</a:t>
            </a:r>
          </a:p>
          <a:p>
            <a:pPr marL="800100" lvl="1" indent="-342900">
              <a:lnSpc>
                <a:spcPct val="120000"/>
              </a:lnSpc>
              <a:spcBef>
                <a:spcPts val="600"/>
              </a:spcBef>
              <a:spcAft>
                <a:spcPts val="600"/>
              </a:spcAft>
              <a:buFontTx/>
              <a:buChar char="•"/>
            </a:pPr>
            <a:r>
              <a:rPr lang="ru" dirty="0">
                <a:latin typeface="Times New Roman" panose="02020603050405020304" pitchFamily="18" charset="0"/>
                <a:cs typeface="Times New Roman" panose="02020603050405020304" pitchFamily="18" charset="0"/>
              </a:rPr>
              <a:t>Мэйнфреймы IBM запускают десятки тысяч отдельных экземпляров Windows или Linux на одном большом мэйнфрейме, создавая у пользователей впечатление, что у них есть собственный выделенный компьютер.</a:t>
            </a:r>
          </a:p>
          <a:p>
            <a:pPr marL="800100" lvl="1" indent="-342900">
              <a:lnSpc>
                <a:spcPct val="120000"/>
              </a:lnSpc>
              <a:spcBef>
                <a:spcPts val="600"/>
              </a:spcBef>
              <a:spcAft>
                <a:spcPts val="600"/>
              </a:spcAft>
              <a:buFontTx/>
              <a:buChar char="•"/>
            </a:pPr>
            <a:r>
              <a:rPr lang="ru" dirty="0">
                <a:latin typeface="Times New Roman" panose="02020603050405020304" pitchFamily="18" charset="0"/>
                <a:cs typeface="Times New Roman" panose="02020603050405020304" pitchFamily="18" charset="0"/>
              </a:rPr>
              <a:t>Виртуализация серверов: одновременная работа нескольких операционных систем на одном компьютере.</a:t>
            </a:r>
          </a:p>
          <a:p>
            <a:pPr marL="800100" lvl="1" indent="-342900">
              <a:lnSpc>
                <a:spcPct val="120000"/>
              </a:lnSpc>
              <a:spcBef>
                <a:spcPts val="600"/>
              </a:spcBef>
              <a:spcAft>
                <a:spcPts val="600"/>
              </a:spcAft>
              <a:buFontTx/>
              <a:buChar char="•"/>
            </a:pPr>
            <a:r>
              <a:rPr lang="ru" dirty="0">
                <a:latin typeface="Times New Roman" panose="02020603050405020304" pitchFamily="18" charset="0"/>
                <a:cs typeface="Times New Roman" panose="02020603050405020304" pitchFamily="18" charset="0"/>
              </a:rPr>
              <a:t>Виртуальная память — это память, которая обманывает процессор, заставляя его думать, что это аппаратная память, но на самом деле это память, расположенная на жестком диске.</a:t>
            </a:r>
          </a:p>
        </p:txBody>
      </p:sp>
    </p:spTree>
    <p:extLst>
      <p:ext uri="{BB962C8B-B14F-4D97-AF65-F5344CB8AC3E}">
        <p14:creationId xmlns:p14="http://schemas.microsoft.com/office/powerpoint/2010/main" val="2561747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762000" y="1790700"/>
            <a:ext cx="8077200" cy="4038600"/>
          </a:xfrm>
          <a:prstGeom prst="rect">
            <a:avLst/>
          </a:prstGeom>
          <a:noFill/>
          <a:ln w="12700">
            <a:noFill/>
            <a:miter lim="800000"/>
            <a:headEnd/>
            <a:tailEnd/>
          </a:ln>
          <a:effectLst/>
        </p:spPr>
        <p:txBody>
          <a:bodyPr lIns="90488" tIns="44450" rIns="90488" bIns="44450"/>
          <a:lstStyle/>
          <a:p>
            <a:pPr marL="342900" indent="-342900">
              <a:defRPr/>
            </a:pPr>
            <a:endParaRPr lang="en-US" b="1" dirty="0">
              <a:effectLst>
                <a:outerShdw blurRad="38100" dist="38100" dir="2700000" algn="tl">
                  <a:srgbClr val="C0C0C0"/>
                </a:outerShdw>
              </a:effectLst>
              <a:cs typeface="Times New Roman" charset="0"/>
            </a:endParaRPr>
          </a:p>
        </p:txBody>
      </p:sp>
      <p:sp>
        <p:nvSpPr>
          <p:cNvPr id="26628" name="Text Box 19"/>
          <p:cNvSpPr txBox="1">
            <a:spLocks noChangeArrowheads="1"/>
          </p:cNvSpPr>
          <p:nvPr/>
        </p:nvSpPr>
        <p:spPr bwMode="auto">
          <a:xfrm>
            <a:off x="1447800" y="1066800"/>
            <a:ext cx="6629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sz="2200" b="1" dirty="0">
                <a:solidFill>
                  <a:srgbClr val="FFC000"/>
                </a:solidFill>
                <a:latin typeface="Times New Roman" panose="02020603050405020304" pitchFamily="18" charset="0"/>
                <a:cs typeface="Times New Roman" panose="02020603050405020304" pitchFamily="18" charset="0"/>
              </a:rPr>
              <a:t>ИТ-инфраструктура: компьютерное оборудование</a:t>
            </a:r>
          </a:p>
        </p:txBody>
      </p:sp>
      <p:sp>
        <p:nvSpPr>
          <p:cNvPr id="26630" name="Rectangle 22"/>
          <p:cNvSpPr>
            <a:spLocks noChangeArrowheads="1"/>
          </p:cNvSpPr>
          <p:nvPr/>
        </p:nvSpPr>
        <p:spPr bwMode="auto">
          <a:xfrm>
            <a:off x="457200" y="21336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lnSpc>
                <a:spcPct val="120000"/>
              </a:lnSpc>
              <a:spcBef>
                <a:spcPts val="600"/>
              </a:spcBef>
              <a:spcAft>
                <a:spcPts val="600"/>
              </a:spcAft>
              <a:buFontTx/>
              <a:buChar char="•"/>
            </a:pPr>
            <a:r>
              <a:rPr lang="ru" sz="2400" b="1" dirty="0">
                <a:latin typeface="Times New Roman" panose="02020603050405020304" pitchFamily="18" charset="0"/>
                <a:cs typeface="Times New Roman" panose="02020603050405020304" pitchFamily="18" charset="0"/>
              </a:rPr>
              <a:t>Многоядерные процессоры:</a:t>
            </a:r>
          </a:p>
          <a:p>
            <a:pPr marL="800100" lvl="1" indent="-342900">
              <a:lnSpc>
                <a:spcPct val="120000"/>
              </a:lnSpc>
              <a:spcBef>
                <a:spcPts val="600"/>
              </a:spcBef>
              <a:spcAft>
                <a:spcPts val="600"/>
              </a:spcAft>
              <a:buFontTx/>
              <a:buChar char="•"/>
            </a:pPr>
            <a:r>
              <a:rPr lang="ru" sz="2400" dirty="0">
                <a:latin typeface="Times New Roman" panose="02020603050405020304" pitchFamily="18" charset="0"/>
                <a:cs typeface="Times New Roman" panose="02020603050405020304" pitchFamily="18" charset="0"/>
              </a:rPr>
              <a:t>Я интегральная схема с двумя или более процессорами</a:t>
            </a:r>
          </a:p>
          <a:p>
            <a:pPr marL="800100" lvl="1" indent="-342900">
              <a:lnSpc>
                <a:spcPct val="120000"/>
              </a:lnSpc>
              <a:spcBef>
                <a:spcPts val="600"/>
              </a:spcBef>
              <a:spcAft>
                <a:spcPts val="600"/>
              </a:spcAft>
              <a:buFontTx/>
              <a:buChar char="•"/>
            </a:pPr>
            <a:r>
              <a:rPr lang="ru" sz="2400" dirty="0">
                <a:latin typeface="Times New Roman" panose="02020603050405020304" pitchFamily="18" charset="0"/>
                <a:cs typeface="Times New Roman" panose="02020603050405020304" pitchFamily="18" charset="0"/>
              </a:rPr>
              <a:t>Повышенная производительность, сниженное энергопотребление и более эффективная одновременная обработка нескольких задач.</a:t>
            </a:r>
          </a:p>
        </p:txBody>
      </p:sp>
    </p:spTree>
    <p:extLst>
      <p:ext uri="{BB962C8B-B14F-4D97-AF65-F5344CB8AC3E}">
        <p14:creationId xmlns:p14="http://schemas.microsoft.com/office/powerpoint/2010/main" val="1826412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1447800" y="754882"/>
            <a:ext cx="662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sz="2000" b="1" dirty="0">
                <a:latin typeface="Times New Roman" panose="02020603050405020304" pitchFamily="18" charset="0"/>
                <a:cs typeface="Times New Roman" panose="02020603050405020304" pitchFamily="18" charset="0"/>
              </a:rPr>
              <a:t>ИТ-инфраструктура: компьютерное программное обеспечение</a:t>
            </a:r>
          </a:p>
        </p:txBody>
      </p:sp>
      <p:sp>
        <p:nvSpPr>
          <p:cNvPr id="29702" name="Text Box 6"/>
          <p:cNvSpPr txBox="1">
            <a:spLocks noChangeArrowheads="1"/>
          </p:cNvSpPr>
          <p:nvPr/>
        </p:nvSpPr>
        <p:spPr bwMode="auto">
          <a:xfrm>
            <a:off x="228600" y="1670049"/>
            <a:ext cx="3505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ru" sz="1600" dirty="0">
                <a:latin typeface="Times New Roman" panose="02020603050405020304" pitchFamily="18" charset="0"/>
                <a:cs typeface="Times New Roman" panose="02020603050405020304" pitchFamily="18" charset="0"/>
              </a:rPr>
              <a:t>Взаимосвязь между системным программным обеспечением, прикладным программным обеспечением и пользователями можно проиллюстрировать серией вложенных блоков. Системное программное обеспечение, состоящее из операционных систем, языковых переводчиков и служебных программ, контролирует доступ к оборудованию. Прикладное программное обеспечение, включая языки программирования и языки «четвертого поколения», для работы должно работать через системное программное обеспечение. Пользователь взаимодействует преимущественно с прикладным программным обеспечением.</a:t>
            </a:r>
            <a:endParaRPr lang="en-US" sz="1600" dirty="0">
              <a:latin typeface="Times New Roman" panose="02020603050405020304" pitchFamily="18" charset="0"/>
              <a:cs typeface="Times New Roman" panose="02020603050405020304" pitchFamily="18" charset="0"/>
            </a:endParaRPr>
          </a:p>
        </p:txBody>
      </p:sp>
      <p:pic>
        <p:nvPicPr>
          <p:cNvPr id="29703" name="Picture 7" descr="fig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70049"/>
            <a:ext cx="51054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78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762000" y="1844749"/>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buFontTx/>
              <a:buChar char="•"/>
            </a:pPr>
            <a:r>
              <a:rPr lang="en-US" sz="2000" b="1" dirty="0">
                <a:latin typeface="Times New Roman" panose="02020603050405020304" pitchFamily="18" charset="0"/>
                <a:cs typeface="Times New Roman" panose="02020603050405020304" pitchFamily="18" charset="0"/>
              </a:rPr>
              <a:t>Java</a:t>
            </a:r>
            <a:r>
              <a:rPr lang="ru" sz="2000" b="1" dirty="0">
                <a:latin typeface="Times New Roman" panose="02020603050405020304" pitchFamily="18" charset="0"/>
                <a:cs typeface="Times New Roman" panose="02020603050405020304" pitchFamily="18" charset="0"/>
              </a:rPr>
              <a:t>:</a:t>
            </a:r>
          </a:p>
          <a:p>
            <a:pPr lvl="1"/>
            <a:r>
              <a:rPr lang="ru" sz="2000" dirty="0">
                <a:latin typeface="Times New Roman" panose="02020603050405020304" pitchFamily="18" charset="0"/>
                <a:cs typeface="Times New Roman" panose="02020603050405020304" pitchFamily="18" charset="0"/>
              </a:rPr>
              <a:t>Независимый от операционной системы и процессора объектно-ориентированный язык программирования.</a:t>
            </a:r>
          </a:p>
          <a:p>
            <a:pPr marL="342900" indent="-342900">
              <a:lnSpc>
                <a:spcPct val="150000"/>
              </a:lnSpc>
              <a:buFontTx/>
              <a:buChar char="•"/>
            </a:pPr>
            <a:r>
              <a:rPr lang="en-US" sz="2000" b="1" dirty="0">
                <a:latin typeface="Times New Roman" panose="02020603050405020304" pitchFamily="18" charset="0"/>
                <a:cs typeface="Times New Roman" panose="02020603050405020304" pitchFamily="18" charset="0"/>
              </a:rPr>
              <a:t>Ajax</a:t>
            </a:r>
            <a:r>
              <a:rPr lang="ru" sz="2000" b="1" dirty="0">
                <a:latin typeface="Times New Roman" panose="02020603050405020304" pitchFamily="18" charset="0"/>
                <a:cs typeface="Times New Roman" panose="02020603050405020304" pitchFamily="18" charset="0"/>
              </a:rPr>
              <a:t>:</a:t>
            </a:r>
          </a:p>
          <a:p>
            <a:pPr lvl="1"/>
            <a:r>
              <a:rPr lang="ru" sz="2000" dirty="0">
                <a:latin typeface="Times New Roman" panose="02020603050405020304" pitchFamily="18" charset="0"/>
                <a:cs typeface="Times New Roman" panose="02020603050405020304" pitchFamily="18" charset="0"/>
              </a:rPr>
              <a:t>Позволяет клиенту и серверу незаметно обмениваться данными, чтобы избежать перезагрузки веб-страницы после каждого изменения.</a:t>
            </a:r>
          </a:p>
          <a:p>
            <a:pPr marL="342900" indent="-342900">
              <a:lnSpc>
                <a:spcPct val="150000"/>
              </a:lnSpc>
              <a:buFontTx/>
              <a:buChar char="•"/>
            </a:pPr>
            <a:r>
              <a:rPr lang="ru" sz="2000" b="1" dirty="0">
                <a:latin typeface="Times New Roman" panose="02020603050405020304" pitchFamily="18" charset="0"/>
                <a:cs typeface="Times New Roman" panose="02020603050405020304" pitchFamily="18" charset="0"/>
              </a:rPr>
              <a:t>Язык разметки гипертекста (HTML):</a:t>
            </a:r>
            <a:endParaRPr lang="en-US" sz="2000" b="1" dirty="0">
              <a:latin typeface="Times New Roman" panose="02020603050405020304" pitchFamily="18" charset="0"/>
              <a:cs typeface="Times New Roman" panose="02020603050405020304" pitchFamily="18" charset="0"/>
            </a:endParaRPr>
          </a:p>
          <a:p>
            <a:pPr lvl="1"/>
            <a:r>
              <a:rPr lang="ru" sz="2000" dirty="0">
                <a:latin typeface="Times New Roman" panose="02020603050405020304" pitchFamily="18" charset="0"/>
                <a:cs typeface="Times New Roman" panose="02020603050405020304" pitchFamily="18" charset="0"/>
              </a:rPr>
              <a:t>Язык описания страниц для указания способа размещения элементов на веб-странице и создания ссылок на другие страницы и объекты.</a:t>
            </a:r>
          </a:p>
        </p:txBody>
      </p:sp>
      <p:sp>
        <p:nvSpPr>
          <p:cNvPr id="34820" name="Text Box 11"/>
          <p:cNvSpPr txBox="1">
            <a:spLocks noChangeArrowheads="1"/>
          </p:cNvSpPr>
          <p:nvPr/>
        </p:nvSpPr>
        <p:spPr bwMode="auto">
          <a:xfrm>
            <a:off x="1143000" y="838200"/>
            <a:ext cx="69723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sz="2200" b="1" dirty="0">
                <a:latin typeface="Times New Roman" panose="02020603050405020304" pitchFamily="18" charset="0"/>
                <a:cs typeface="Times New Roman" panose="02020603050405020304" pitchFamily="18" charset="0"/>
              </a:rPr>
              <a:t>ИТ-инфраструктура: компьютерное программное обеспечение</a:t>
            </a:r>
          </a:p>
        </p:txBody>
      </p:sp>
    </p:spTree>
    <p:extLst>
      <p:ext uri="{BB962C8B-B14F-4D97-AF65-F5344CB8AC3E}">
        <p14:creationId xmlns:p14="http://schemas.microsoft.com/office/powerpoint/2010/main" val="3832924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7"/>
          <p:cNvSpPr txBox="1">
            <a:spLocks noChangeArrowheads="1"/>
          </p:cNvSpPr>
          <p:nvPr/>
        </p:nvSpPr>
        <p:spPr bwMode="auto">
          <a:xfrm>
            <a:off x="990600" y="609600"/>
            <a:ext cx="7239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sz="2200" b="1" dirty="0">
                <a:latin typeface="Times New Roman" panose="02020603050405020304" pitchFamily="18" charset="0"/>
                <a:cs typeface="Times New Roman" panose="02020603050405020304" pitchFamily="18" charset="0"/>
              </a:rPr>
              <a:t>Управление аппаратными и программными технологиями</a:t>
            </a:r>
          </a:p>
        </p:txBody>
      </p:sp>
      <p:sp>
        <p:nvSpPr>
          <p:cNvPr id="96265" name="Rectangle 9"/>
          <p:cNvSpPr>
            <a:spLocks noChangeArrowheads="1"/>
          </p:cNvSpPr>
          <p:nvPr/>
        </p:nvSpPr>
        <p:spPr bwMode="auto">
          <a:xfrm>
            <a:off x="266700" y="1447800"/>
            <a:ext cx="8610600" cy="5257800"/>
          </a:xfrm>
          <a:prstGeom prst="rect">
            <a:avLst/>
          </a:prstGeom>
          <a:noFill/>
          <a:ln w="12700">
            <a:noFill/>
            <a:miter lim="800000"/>
            <a:headEnd/>
            <a:tailEnd/>
          </a:ln>
          <a:effectLst/>
        </p:spPr>
        <p:txBody>
          <a:bodyPr lIns="90488" tIns="0" rIns="90488" bIns="44450"/>
          <a:lstStyle/>
          <a:p>
            <a:pPr marL="342900" indent="-342900">
              <a:spcAft>
                <a:spcPts val="600"/>
              </a:spcAft>
              <a:buFontTx/>
              <a:buChar char="•"/>
            </a:pPr>
            <a:r>
              <a:rPr lang="ru" b="1" dirty="0">
                <a:latin typeface="Times New Roman" panose="02020603050405020304" pitchFamily="18" charset="0"/>
                <a:cs typeface="Times New Roman" panose="02020603050405020304" pitchFamily="18" charset="0"/>
              </a:rPr>
              <a:t>Планирование мощностей</a:t>
            </a:r>
          </a:p>
          <a:p>
            <a:pPr marL="800100" lvl="1" indent="-342900">
              <a:spcAft>
                <a:spcPts val="600"/>
              </a:spcAft>
              <a:buFontTx/>
              <a:buChar char="•"/>
            </a:pPr>
            <a:r>
              <a:rPr lang="ru" dirty="0">
                <a:latin typeface="Times New Roman" panose="02020603050405020304" pitchFamily="18" charset="0"/>
                <a:cs typeface="Times New Roman" panose="02020603050405020304" pitchFamily="18" charset="0"/>
              </a:rPr>
              <a:t>Процесс прогнозирования момента насыщения аппаратной системы</a:t>
            </a:r>
          </a:p>
          <a:p>
            <a:pPr marL="800100" lvl="1" indent="-342900">
              <a:spcAft>
                <a:spcPts val="600"/>
              </a:spcAft>
              <a:buFontTx/>
              <a:buChar char="•"/>
            </a:pPr>
            <a:r>
              <a:rPr lang="ru" dirty="0">
                <a:latin typeface="Times New Roman" panose="02020603050405020304" pitchFamily="18" charset="0"/>
                <a:cs typeface="Times New Roman" panose="02020603050405020304" pitchFamily="18" charset="0"/>
              </a:rPr>
              <a:t>Обеспечение фирмы достаточной вычислительной мощностью для текущих и будущих потребностей.</a:t>
            </a:r>
          </a:p>
          <a:p>
            <a:pPr marL="800100" lvl="1" indent="-342900">
              <a:spcAft>
                <a:spcPts val="600"/>
              </a:spcAft>
              <a:buFontTx/>
              <a:buChar char="•"/>
            </a:pPr>
            <a:r>
              <a:rPr lang="ru" dirty="0">
                <a:latin typeface="Times New Roman" panose="02020603050405020304" pitchFamily="18" charset="0"/>
                <a:cs typeface="Times New Roman" panose="02020603050405020304" pitchFamily="18" charset="0"/>
              </a:rPr>
              <a:t>Факторы включают в себя:</a:t>
            </a:r>
          </a:p>
          <a:p>
            <a:pPr marL="1257300" lvl="2" indent="-342900">
              <a:spcAft>
                <a:spcPts val="600"/>
              </a:spcAft>
              <a:buFontTx/>
              <a:buChar char="•"/>
            </a:pPr>
            <a:r>
              <a:rPr lang="ru" dirty="0">
                <a:latin typeface="Times New Roman" panose="02020603050405020304" pitchFamily="18" charset="0"/>
                <a:cs typeface="Times New Roman" panose="02020603050405020304" pitchFamily="18" charset="0"/>
              </a:rPr>
              <a:t>Максимальное количество пользователей</a:t>
            </a:r>
          </a:p>
          <a:p>
            <a:pPr marL="1257300" lvl="2" indent="-342900">
              <a:spcAft>
                <a:spcPts val="600"/>
              </a:spcAft>
              <a:buFontTx/>
              <a:buChar char="•"/>
            </a:pPr>
            <a:r>
              <a:rPr lang="ru" dirty="0">
                <a:latin typeface="Times New Roman" panose="02020603050405020304" pitchFamily="18" charset="0"/>
                <a:cs typeface="Times New Roman" panose="02020603050405020304" pitchFamily="18" charset="0"/>
              </a:rPr>
              <a:t>Влияние текущего и будущего программного обеспечения</a:t>
            </a:r>
          </a:p>
          <a:p>
            <a:pPr marL="1257300" lvl="2" indent="-342900">
              <a:spcAft>
                <a:spcPts val="600"/>
              </a:spcAft>
              <a:buFontTx/>
              <a:buChar char="•"/>
            </a:pPr>
            <a:r>
              <a:rPr lang="ru" dirty="0">
                <a:latin typeface="Times New Roman" panose="02020603050405020304" pitchFamily="18" charset="0"/>
                <a:cs typeface="Times New Roman" panose="02020603050405020304" pitchFamily="18" charset="0"/>
              </a:rPr>
              <a:t>Показатели эффективности</a:t>
            </a:r>
          </a:p>
          <a:p>
            <a:pPr marL="1714500" lvl="3" indent="-342900">
              <a:spcAft>
                <a:spcPts val="600"/>
              </a:spcAft>
              <a:buFontTx/>
              <a:buChar char="•"/>
            </a:pPr>
            <a:r>
              <a:rPr lang="ru" dirty="0">
                <a:latin typeface="Times New Roman" panose="02020603050405020304" pitchFamily="18" charset="0"/>
                <a:cs typeface="Times New Roman" panose="02020603050405020304" pitchFamily="18" charset="0"/>
              </a:rPr>
              <a:t>минимальное время ответа на обработку бизнес-операций.</a:t>
            </a:r>
          </a:p>
          <a:p>
            <a:pPr marL="1714500" lvl="3" indent="-342900">
              <a:spcAft>
                <a:spcPts val="600"/>
              </a:spcAft>
              <a:buFontTx/>
              <a:buChar char="•"/>
            </a:pPr>
            <a:r>
              <a:rPr lang="ru" dirty="0">
                <a:latin typeface="Times New Roman" panose="02020603050405020304" pitchFamily="18" charset="0"/>
                <a:cs typeface="Times New Roman" panose="02020603050405020304" pitchFamily="18" charset="0"/>
              </a:rPr>
              <a:t>Пропускная способность</a:t>
            </a:r>
          </a:p>
          <a:p>
            <a:pPr marL="342900" indent="-342900">
              <a:spcAft>
                <a:spcPts val="600"/>
              </a:spcAft>
              <a:buFontTx/>
              <a:buChar char="•"/>
            </a:pPr>
            <a:r>
              <a:rPr lang="ru" b="1" dirty="0">
                <a:latin typeface="Times New Roman" panose="02020603050405020304" pitchFamily="18" charset="0"/>
                <a:cs typeface="Times New Roman" panose="02020603050405020304" pitchFamily="18" charset="0"/>
              </a:rPr>
              <a:t>Масштабируемость : </a:t>
            </a:r>
            <a:r>
              <a:rPr lang="ru" dirty="0">
                <a:latin typeface="Times New Roman" panose="02020603050405020304" pitchFamily="18" charset="0"/>
                <a:cs typeface="Times New Roman" panose="02020603050405020304" pitchFamily="18" charset="0"/>
              </a:rPr>
              <a:t>способность системы расширяться для обслуживания большого количества пользователей без разрушения.</a:t>
            </a:r>
          </a:p>
          <a:p>
            <a:pPr marL="800100" lvl="1" indent="-342900">
              <a:spcAft>
                <a:spcPts val="600"/>
              </a:spcAft>
              <a:buFontTx/>
              <a:buChar char="•"/>
            </a:pPr>
            <a:r>
              <a:rPr lang="ru" dirty="0">
                <a:latin typeface="Times New Roman" panose="02020603050405020304" pitchFamily="18" charset="0"/>
                <a:cs typeface="Times New Roman" panose="02020603050405020304" pitchFamily="18" charset="0"/>
              </a:rPr>
              <a:t>Организации должны обеспечить наличие достаточных компьютерных ресурсов обработки, хранения и сетевых ресурсов для обработки растущих объемов цифровых транзакций и немедленного предоставления таких данных в Интернете.</a:t>
            </a:r>
          </a:p>
          <a:p>
            <a:pPr marL="800100" lvl="1" indent="-342900">
              <a:spcAft>
                <a:spcPts val="600"/>
              </a:spcAft>
              <a:buFontTx/>
              <a:buChar char="•"/>
            </a:pPr>
            <a:endParaRPr lang="en-US" b="1" dirty="0">
              <a:effectLst>
                <a:outerShdw blurRad="38100" dist="38100" dir="2700000" algn="tl">
                  <a:srgbClr val="C0C0C0"/>
                </a:outerShdw>
              </a:effectLst>
            </a:endParaRPr>
          </a:p>
          <a:p>
            <a:pPr marL="342900" indent="-342900">
              <a:buFontTx/>
              <a:buChar char="•"/>
            </a:pPr>
            <a:endParaRPr lang="en-US" b="1" dirty="0"/>
          </a:p>
        </p:txBody>
      </p:sp>
    </p:spTree>
    <p:extLst>
      <p:ext uri="{BB962C8B-B14F-4D97-AF65-F5344CB8AC3E}">
        <p14:creationId xmlns:p14="http://schemas.microsoft.com/office/powerpoint/2010/main" val="3767261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6265">
                                            <p:txEl>
                                              <p:pRg st="0" end="0"/>
                                            </p:txEl>
                                          </p:spTgt>
                                        </p:tgtEl>
                                        <p:attrNameLst>
                                          <p:attrName>style.visibility</p:attrName>
                                        </p:attrNameLst>
                                      </p:cBhvr>
                                      <p:to>
                                        <p:strVal val="visible"/>
                                      </p:to>
                                    </p:set>
                                    <p:anim calcmode="lin" valueType="num">
                                      <p:cBhvr additive="base">
                                        <p:cTn id="7" dur="500" fill="hold"/>
                                        <p:tgtEl>
                                          <p:spTgt spid="962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6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6265">
                                            <p:txEl>
                                              <p:pRg st="1" end="1"/>
                                            </p:txEl>
                                          </p:spTgt>
                                        </p:tgtEl>
                                        <p:attrNameLst>
                                          <p:attrName>style.visibility</p:attrName>
                                        </p:attrNameLst>
                                      </p:cBhvr>
                                      <p:to>
                                        <p:strVal val="visible"/>
                                      </p:to>
                                    </p:set>
                                    <p:anim calcmode="lin" valueType="num">
                                      <p:cBhvr additive="base">
                                        <p:cTn id="11" dur="500" fill="hold"/>
                                        <p:tgtEl>
                                          <p:spTgt spid="9626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626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6265">
                                            <p:txEl>
                                              <p:pRg st="2" end="2"/>
                                            </p:txEl>
                                          </p:spTgt>
                                        </p:tgtEl>
                                        <p:attrNameLst>
                                          <p:attrName>style.visibility</p:attrName>
                                        </p:attrNameLst>
                                      </p:cBhvr>
                                      <p:to>
                                        <p:strVal val="visible"/>
                                      </p:to>
                                    </p:set>
                                    <p:anim calcmode="lin" valueType="num">
                                      <p:cBhvr additive="base">
                                        <p:cTn id="15" dur="500" fill="hold"/>
                                        <p:tgtEl>
                                          <p:spTgt spid="9626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626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6265">
                                            <p:txEl>
                                              <p:pRg st="3" end="3"/>
                                            </p:txEl>
                                          </p:spTgt>
                                        </p:tgtEl>
                                        <p:attrNameLst>
                                          <p:attrName>style.visibility</p:attrName>
                                        </p:attrNameLst>
                                      </p:cBhvr>
                                      <p:to>
                                        <p:strVal val="visible"/>
                                      </p:to>
                                    </p:set>
                                    <p:anim calcmode="lin" valueType="num">
                                      <p:cBhvr additive="base">
                                        <p:cTn id="19" dur="500" fill="hold"/>
                                        <p:tgtEl>
                                          <p:spTgt spid="962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6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6265">
                                            <p:txEl>
                                              <p:pRg st="4" end="4"/>
                                            </p:txEl>
                                          </p:spTgt>
                                        </p:tgtEl>
                                        <p:attrNameLst>
                                          <p:attrName>style.visibility</p:attrName>
                                        </p:attrNameLst>
                                      </p:cBhvr>
                                      <p:to>
                                        <p:strVal val="visible"/>
                                      </p:to>
                                    </p:set>
                                    <p:anim calcmode="lin" valueType="num">
                                      <p:cBhvr additive="base">
                                        <p:cTn id="23" dur="500" fill="hold"/>
                                        <p:tgtEl>
                                          <p:spTgt spid="9626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626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96265">
                                            <p:txEl>
                                              <p:pRg st="5" end="5"/>
                                            </p:txEl>
                                          </p:spTgt>
                                        </p:tgtEl>
                                        <p:attrNameLst>
                                          <p:attrName>style.visibility</p:attrName>
                                        </p:attrNameLst>
                                      </p:cBhvr>
                                      <p:to>
                                        <p:strVal val="visible"/>
                                      </p:to>
                                    </p:set>
                                    <p:anim calcmode="lin" valueType="num">
                                      <p:cBhvr additive="base">
                                        <p:cTn id="27" dur="500" fill="hold"/>
                                        <p:tgtEl>
                                          <p:spTgt spid="9626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626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96265">
                                            <p:txEl>
                                              <p:pRg st="6" end="6"/>
                                            </p:txEl>
                                          </p:spTgt>
                                        </p:tgtEl>
                                        <p:attrNameLst>
                                          <p:attrName>style.visibility</p:attrName>
                                        </p:attrNameLst>
                                      </p:cBhvr>
                                      <p:to>
                                        <p:strVal val="visible"/>
                                      </p:to>
                                    </p:set>
                                    <p:anim calcmode="lin" valueType="num">
                                      <p:cBhvr additive="base">
                                        <p:cTn id="31" dur="500" fill="hold"/>
                                        <p:tgtEl>
                                          <p:spTgt spid="9626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65">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96265">
                                            <p:txEl>
                                              <p:pRg st="7" end="7"/>
                                            </p:txEl>
                                          </p:spTgt>
                                        </p:tgtEl>
                                        <p:attrNameLst>
                                          <p:attrName>style.visibility</p:attrName>
                                        </p:attrNameLst>
                                      </p:cBhvr>
                                      <p:to>
                                        <p:strVal val="visible"/>
                                      </p:to>
                                    </p:set>
                                    <p:anim calcmode="lin" valueType="num">
                                      <p:cBhvr additive="base">
                                        <p:cTn id="35" dur="500" fill="hold"/>
                                        <p:tgtEl>
                                          <p:spTgt spid="9626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6265">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96265">
                                            <p:txEl>
                                              <p:pRg st="8" end="8"/>
                                            </p:txEl>
                                          </p:spTgt>
                                        </p:tgtEl>
                                        <p:attrNameLst>
                                          <p:attrName>style.visibility</p:attrName>
                                        </p:attrNameLst>
                                      </p:cBhvr>
                                      <p:to>
                                        <p:strVal val="visible"/>
                                      </p:to>
                                    </p:set>
                                    <p:anim calcmode="lin" valueType="num">
                                      <p:cBhvr additive="base">
                                        <p:cTn id="39" dur="500" fill="hold"/>
                                        <p:tgtEl>
                                          <p:spTgt spid="9626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6265">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96265">
                                            <p:txEl>
                                              <p:pRg st="9" end="9"/>
                                            </p:txEl>
                                          </p:spTgt>
                                        </p:tgtEl>
                                        <p:attrNameLst>
                                          <p:attrName>style.visibility</p:attrName>
                                        </p:attrNameLst>
                                      </p:cBhvr>
                                      <p:to>
                                        <p:strVal val="visible"/>
                                      </p:to>
                                    </p:set>
                                    <p:anim calcmode="lin" valueType="num">
                                      <p:cBhvr additive="base">
                                        <p:cTn id="45" dur="500" fill="hold"/>
                                        <p:tgtEl>
                                          <p:spTgt spid="9626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6265">
                                            <p:txEl>
                                              <p:pRg st="9" end="9"/>
                                            </p:txEl>
                                          </p:spTgt>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96265">
                                            <p:txEl>
                                              <p:pRg st="10" end="10"/>
                                            </p:txEl>
                                          </p:spTgt>
                                        </p:tgtEl>
                                        <p:attrNameLst>
                                          <p:attrName>style.visibility</p:attrName>
                                        </p:attrNameLst>
                                      </p:cBhvr>
                                      <p:to>
                                        <p:strVal val="visible"/>
                                      </p:to>
                                    </p:set>
                                    <p:anim calcmode="lin" valueType="num">
                                      <p:cBhvr additive="base">
                                        <p:cTn id="49" dur="500" fill="hold"/>
                                        <p:tgtEl>
                                          <p:spTgt spid="9626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6265">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7"/>
          <p:cNvSpPr txBox="1">
            <a:spLocks noChangeArrowheads="1"/>
          </p:cNvSpPr>
          <p:nvPr/>
        </p:nvSpPr>
        <p:spPr bwMode="auto">
          <a:xfrm>
            <a:off x="1447800" y="685800"/>
            <a:ext cx="662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sz="2000" b="1" dirty="0">
                <a:latin typeface="Times New Roman" panose="02020603050405020304" pitchFamily="18" charset="0"/>
                <a:cs typeface="Times New Roman" panose="02020603050405020304" pitchFamily="18" charset="0"/>
              </a:rPr>
              <a:t>Управление аппаратными и программными технологиями</a:t>
            </a:r>
          </a:p>
        </p:txBody>
      </p:sp>
      <p:sp>
        <p:nvSpPr>
          <p:cNvPr id="96265" name="Rectangle 9"/>
          <p:cNvSpPr>
            <a:spLocks noChangeArrowheads="1"/>
          </p:cNvSpPr>
          <p:nvPr/>
        </p:nvSpPr>
        <p:spPr bwMode="auto">
          <a:xfrm>
            <a:off x="400050" y="1600200"/>
            <a:ext cx="83439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ru" sz="1600" b="1" dirty="0">
                <a:latin typeface="Times New Roman" panose="02020603050405020304" pitchFamily="18" charset="0"/>
                <a:cs typeface="Times New Roman" panose="02020603050405020304" pitchFamily="18" charset="0"/>
              </a:rPr>
              <a:t>Модель совокупной стоимости владения (TCO)</a:t>
            </a:r>
          </a:p>
          <a:p>
            <a:pPr marL="800100" lvl="1" indent="-342900">
              <a:spcAft>
                <a:spcPts val="1200"/>
              </a:spcAft>
              <a:buFontTx/>
              <a:buChar char="•"/>
            </a:pPr>
            <a:r>
              <a:rPr lang="ru" sz="1600" dirty="0">
                <a:latin typeface="Times New Roman" panose="02020603050405020304" pitchFamily="18" charset="0"/>
                <a:cs typeface="Times New Roman" panose="02020603050405020304" pitchFamily="18" charset="0"/>
              </a:rPr>
              <a:t>Используется для анализа прямых и косвенных затрат, чтобы помочь определить фактическую стоимость владения конкретной технологией.</a:t>
            </a:r>
          </a:p>
          <a:p>
            <a:pPr marL="1257300" lvl="2" indent="-342900">
              <a:spcAft>
                <a:spcPts val="1200"/>
              </a:spcAft>
              <a:buFontTx/>
              <a:buChar char="•"/>
            </a:pPr>
            <a:r>
              <a:rPr lang="ru" sz="1600" b="1" dirty="0">
                <a:latin typeface="Times New Roman" panose="02020603050405020304" pitchFamily="18" charset="0"/>
                <a:cs typeface="Times New Roman" panose="02020603050405020304" pitchFamily="18" charset="0"/>
              </a:rPr>
              <a:t>Прямые затраты: затраты на приобретение оборудования, программного обеспечения.</a:t>
            </a:r>
          </a:p>
          <a:p>
            <a:pPr marL="1257300" lvl="2" indent="-342900">
              <a:spcAft>
                <a:spcPts val="1200"/>
              </a:spcAft>
              <a:buFontTx/>
              <a:buChar char="•"/>
            </a:pPr>
            <a:r>
              <a:rPr lang="ru" sz="1600" b="1" dirty="0">
                <a:latin typeface="Times New Roman" panose="02020603050405020304" pitchFamily="18" charset="0"/>
                <a:cs typeface="Times New Roman" panose="02020603050405020304" pitchFamily="18" charset="0"/>
              </a:rPr>
              <a:t>Косвенные затраты: текущие административные расходы, обновления, обслуживание, техническая поддержка, обучение, коммунальные услуги и расходы на недвижимость.</a:t>
            </a:r>
          </a:p>
          <a:p>
            <a:pPr marL="1257300" lvl="2" indent="-342900">
              <a:spcAft>
                <a:spcPts val="1200"/>
              </a:spcAft>
              <a:buFontTx/>
              <a:buChar char="•"/>
            </a:pPr>
            <a:r>
              <a:rPr lang="ru" sz="1600" b="1" dirty="0">
                <a:latin typeface="Times New Roman" panose="02020603050405020304" pitchFamily="18" charset="0"/>
                <a:cs typeface="Times New Roman" panose="02020603050405020304" pitchFamily="18" charset="0"/>
              </a:rPr>
              <a:t>Скрытые расходы: персонал службы поддержки, время простоя, дополнительное управление сетью.</a:t>
            </a:r>
          </a:p>
          <a:p>
            <a:pPr marL="800100" lvl="1" indent="-342900">
              <a:spcAft>
                <a:spcPts val="1200"/>
              </a:spcAft>
              <a:buFontTx/>
              <a:buChar char="•"/>
            </a:pPr>
            <a:r>
              <a:rPr lang="ru" sz="1600" dirty="0">
                <a:latin typeface="Times New Roman" panose="02020603050405020304" pitchFamily="18" charset="0"/>
                <a:cs typeface="Times New Roman" panose="02020603050405020304" pitchFamily="18" charset="0"/>
              </a:rPr>
              <a:t>Пятилетняя совокупная стоимость владения компьютерного оборудования может в 3–10 раз превышать первоначальную закупочную цену.</a:t>
            </a:r>
          </a:p>
          <a:p>
            <a:pPr marL="800100" lvl="1" indent="-342900">
              <a:spcAft>
                <a:spcPts val="1200"/>
              </a:spcAft>
              <a:buFontTx/>
              <a:buChar char="•"/>
            </a:pPr>
            <a:r>
              <a:rPr lang="ru" sz="1600" dirty="0">
                <a:latin typeface="Times New Roman" panose="02020603050405020304" pitchFamily="18" charset="0"/>
                <a:cs typeface="Times New Roman" panose="02020603050405020304" pitchFamily="18" charset="0"/>
              </a:rPr>
              <a:t>Снизить совокупную стоимость владения можно за счет повышения централизации, стандартизации аппаратных и программных ресурсов.</a:t>
            </a:r>
          </a:p>
          <a:p>
            <a:pPr marL="342900" indent="-342900">
              <a:buFontTx/>
              <a:buChar char="•"/>
            </a:pPr>
            <a:endParaRPr lang="en-US" b="1" dirty="0"/>
          </a:p>
        </p:txBody>
      </p:sp>
    </p:spTree>
    <p:extLst>
      <p:ext uri="{BB962C8B-B14F-4D97-AF65-F5344CB8AC3E}">
        <p14:creationId xmlns:p14="http://schemas.microsoft.com/office/powerpoint/2010/main" val="3538129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6265">
                                            <p:txEl>
                                              <p:pRg st="0" end="0"/>
                                            </p:txEl>
                                          </p:spTgt>
                                        </p:tgtEl>
                                        <p:attrNameLst>
                                          <p:attrName>style.visibility</p:attrName>
                                        </p:attrNameLst>
                                      </p:cBhvr>
                                      <p:to>
                                        <p:strVal val="visible"/>
                                      </p:to>
                                    </p:set>
                                    <p:anim calcmode="lin" valueType="num">
                                      <p:cBhvr additive="base">
                                        <p:cTn id="7" dur="500" fill="hold"/>
                                        <p:tgtEl>
                                          <p:spTgt spid="962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6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6265">
                                            <p:txEl>
                                              <p:pRg st="1" end="1"/>
                                            </p:txEl>
                                          </p:spTgt>
                                        </p:tgtEl>
                                        <p:attrNameLst>
                                          <p:attrName>style.visibility</p:attrName>
                                        </p:attrNameLst>
                                      </p:cBhvr>
                                      <p:to>
                                        <p:strVal val="visible"/>
                                      </p:to>
                                    </p:set>
                                    <p:anim calcmode="lin" valueType="num">
                                      <p:cBhvr additive="base">
                                        <p:cTn id="11" dur="500" fill="hold"/>
                                        <p:tgtEl>
                                          <p:spTgt spid="9626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626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6265">
                                            <p:txEl>
                                              <p:pRg st="2" end="2"/>
                                            </p:txEl>
                                          </p:spTgt>
                                        </p:tgtEl>
                                        <p:attrNameLst>
                                          <p:attrName>style.visibility</p:attrName>
                                        </p:attrNameLst>
                                      </p:cBhvr>
                                      <p:to>
                                        <p:strVal val="visible"/>
                                      </p:to>
                                    </p:set>
                                    <p:anim calcmode="lin" valueType="num">
                                      <p:cBhvr additive="base">
                                        <p:cTn id="15" dur="500" fill="hold"/>
                                        <p:tgtEl>
                                          <p:spTgt spid="9626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626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6265">
                                            <p:txEl>
                                              <p:pRg st="3" end="3"/>
                                            </p:txEl>
                                          </p:spTgt>
                                        </p:tgtEl>
                                        <p:attrNameLst>
                                          <p:attrName>style.visibility</p:attrName>
                                        </p:attrNameLst>
                                      </p:cBhvr>
                                      <p:to>
                                        <p:strVal val="visible"/>
                                      </p:to>
                                    </p:set>
                                    <p:anim calcmode="lin" valueType="num">
                                      <p:cBhvr additive="base">
                                        <p:cTn id="19" dur="500" fill="hold"/>
                                        <p:tgtEl>
                                          <p:spTgt spid="962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6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6265">
                                            <p:txEl>
                                              <p:pRg st="4" end="4"/>
                                            </p:txEl>
                                          </p:spTgt>
                                        </p:tgtEl>
                                        <p:attrNameLst>
                                          <p:attrName>style.visibility</p:attrName>
                                        </p:attrNameLst>
                                      </p:cBhvr>
                                      <p:to>
                                        <p:strVal val="visible"/>
                                      </p:to>
                                    </p:set>
                                    <p:anim calcmode="lin" valueType="num">
                                      <p:cBhvr additive="base">
                                        <p:cTn id="23" dur="500" fill="hold"/>
                                        <p:tgtEl>
                                          <p:spTgt spid="9626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626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96265">
                                            <p:txEl>
                                              <p:pRg st="5" end="5"/>
                                            </p:txEl>
                                          </p:spTgt>
                                        </p:tgtEl>
                                        <p:attrNameLst>
                                          <p:attrName>style.visibility</p:attrName>
                                        </p:attrNameLst>
                                      </p:cBhvr>
                                      <p:to>
                                        <p:strVal val="visible"/>
                                      </p:to>
                                    </p:set>
                                    <p:anim calcmode="lin" valueType="num">
                                      <p:cBhvr additive="base">
                                        <p:cTn id="27" dur="500" fill="hold"/>
                                        <p:tgtEl>
                                          <p:spTgt spid="9626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626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96265">
                                            <p:txEl>
                                              <p:pRg st="6" end="6"/>
                                            </p:txEl>
                                          </p:spTgt>
                                        </p:tgtEl>
                                        <p:attrNameLst>
                                          <p:attrName>style.visibility</p:attrName>
                                        </p:attrNameLst>
                                      </p:cBhvr>
                                      <p:to>
                                        <p:strVal val="visible"/>
                                      </p:to>
                                    </p:set>
                                    <p:anim calcmode="lin" valueType="num">
                                      <p:cBhvr additive="base">
                                        <p:cTn id="31" dur="500" fill="hold"/>
                                        <p:tgtEl>
                                          <p:spTgt spid="9626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6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153400" cy="762000"/>
          </a:xfrm>
        </p:spPr>
        <p:txBody>
          <a:bodyPr>
            <a:noAutofit/>
          </a:bodyPr>
          <a:lstStyle/>
          <a:p>
            <a:pPr algn="ctr"/>
            <a:r>
              <a:rPr lang="ru" sz="2000" b="1" dirty="0">
                <a:solidFill>
                  <a:srgbClr val="FFC000"/>
                </a:solidFill>
                <a:latin typeface="Times New Roman" panose="02020603050405020304" pitchFamily="18" charset="0"/>
                <a:cs typeface="Times New Roman" panose="02020603050405020304" pitchFamily="18" charset="0"/>
              </a:rPr>
              <a:t>Стратегии создания и развертывания программного обеспечения</a:t>
            </a:r>
            <a:endParaRPr lang="en-US" sz="2000"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981200"/>
            <a:ext cx="8153400" cy="3886200"/>
          </a:xfrm>
        </p:spPr>
        <p:txBody>
          <a:bodyPr>
            <a:normAutofit/>
          </a:bodyPr>
          <a:lstStyle/>
          <a:p>
            <a:pPr>
              <a:buFont typeface="Arial" panose="020B0604020202020204" pitchFamily="34" charset="0"/>
              <a:buChar char="•"/>
            </a:pPr>
            <a:r>
              <a:rPr lang="ru" sz="2000" b="1" dirty="0"/>
              <a:t>Готовые коммерческие </a:t>
            </a:r>
            <a:r>
              <a:rPr lang="ru" sz="2000" dirty="0"/>
              <a:t>программные решения готовы и доступны для лицензирования или продажи широкой публике.</a:t>
            </a:r>
          </a:p>
          <a:p>
            <a:pPr lvl="1">
              <a:buFont typeface="Arial" panose="020B0604020202020204" pitchFamily="34" charset="0"/>
              <a:buChar char="•"/>
            </a:pPr>
            <a:r>
              <a:rPr lang="ru" sz="2000" dirty="0"/>
              <a:t>Готовые программные системы, которые невозможно модифицировать для удовлетворения конкретных потребностей конкретной организации, иногда называют системами или программным обеспечением «под ключ».</a:t>
            </a:r>
          </a:p>
          <a:p>
            <a:pPr marL="800100" lvl="1" indent="-342900">
              <a:buFont typeface="Arial" panose="020B0604020202020204" pitchFamily="34" charset="0"/>
              <a:buChar char="•"/>
            </a:pPr>
            <a:endParaRPr lang="en-US" sz="2000" dirty="0"/>
          </a:p>
          <a:p>
            <a:pPr>
              <a:buFont typeface="Arial" panose="020B0604020202020204" pitchFamily="34" charset="0"/>
              <a:buChar char="•"/>
            </a:pPr>
            <a:r>
              <a:rPr lang="ru" sz="2000" b="1" dirty="0"/>
              <a:t>Разработка программного обеспечения на заказ </a:t>
            </a:r>
            <a:r>
              <a:rPr lang="ru" sz="2000" dirty="0"/>
              <a:t>описывает, как организация разрабатывает и создает программное обеспечение, специально адаптированное к ее потребностям.</a:t>
            </a:r>
          </a:p>
        </p:txBody>
      </p:sp>
    </p:spTree>
    <p:extLst>
      <p:ext uri="{BB962C8B-B14F-4D97-AF65-F5344CB8AC3E}">
        <p14:creationId xmlns:p14="http://schemas.microsoft.com/office/powerpoint/2010/main" val="2496028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7"/>
          <p:cNvSpPr txBox="1">
            <a:spLocks noChangeArrowheads="1"/>
          </p:cNvSpPr>
          <p:nvPr/>
        </p:nvSpPr>
        <p:spPr bwMode="auto">
          <a:xfrm>
            <a:off x="228600" y="914400"/>
            <a:ext cx="868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sz="2000" b="1" dirty="0"/>
              <a:t>Стратегии создания и развертывания программного обеспечения</a:t>
            </a:r>
            <a:endParaRPr lang="en-US" sz="2000" b="1" dirty="0">
              <a:cs typeface="Times New Roman" pitchFamily="18" charset="0"/>
            </a:endParaRPr>
          </a:p>
        </p:txBody>
      </p:sp>
      <p:sp>
        <p:nvSpPr>
          <p:cNvPr id="96265" name="Rectangle 9"/>
          <p:cNvSpPr>
            <a:spLocks noChangeArrowheads="1"/>
          </p:cNvSpPr>
          <p:nvPr/>
        </p:nvSpPr>
        <p:spPr bwMode="auto">
          <a:xfrm>
            <a:off x="381000" y="1752600"/>
            <a:ext cx="83820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ru" dirty="0">
                <a:latin typeface="Times New Roman" panose="02020603050405020304" pitchFamily="18" charset="0"/>
                <a:cs typeface="Times New Roman" panose="02020603050405020304" pitchFamily="18" charset="0"/>
              </a:rPr>
              <a:t>Использование поставщиков технологических услуг</a:t>
            </a:r>
          </a:p>
          <a:p>
            <a:pPr marL="800100" lvl="1" indent="-342900">
              <a:spcAft>
                <a:spcPts val="1200"/>
              </a:spcAft>
              <a:buFontTx/>
              <a:buChar char="•"/>
            </a:pPr>
            <a:r>
              <a:rPr lang="ru" dirty="0">
                <a:latin typeface="Times New Roman" panose="02020603050405020304" pitchFamily="18" charset="0"/>
                <a:cs typeface="Times New Roman" panose="02020603050405020304" pitchFamily="18" charset="0"/>
              </a:rPr>
              <a:t>Аутсорсинг</a:t>
            </a:r>
          </a:p>
          <a:p>
            <a:pPr marL="1257300" lvl="2" indent="-342900">
              <a:spcAft>
                <a:spcPts val="1200"/>
              </a:spcAft>
              <a:buFontTx/>
              <a:buChar char="•"/>
            </a:pPr>
            <a:r>
              <a:rPr lang="ru" dirty="0">
                <a:latin typeface="Times New Roman" panose="02020603050405020304" pitchFamily="18" charset="0"/>
                <a:cs typeface="Times New Roman" panose="02020603050405020304" pitchFamily="18" charset="0"/>
              </a:rPr>
              <a:t>С использованием</a:t>
            </a:r>
            <a:r>
              <a:rPr lang="ru" b="1" dirty="0">
                <a:latin typeface="Times New Roman" panose="02020603050405020304" pitchFamily="18" charset="0"/>
                <a:cs typeface="Times New Roman" panose="02020603050405020304" pitchFamily="18" charset="0"/>
              </a:rPr>
              <a:t> </a:t>
            </a:r>
            <a:r>
              <a:rPr lang="ru" dirty="0">
                <a:latin typeface="Times New Roman" panose="02020603050405020304" pitchFamily="18" charset="0"/>
                <a:cs typeface="Times New Roman" panose="02020603050405020304" pitchFamily="18" charset="0"/>
              </a:rPr>
              <a:t>внешний поставщик для:</a:t>
            </a:r>
          </a:p>
          <a:p>
            <a:pPr marL="1714500" lvl="3" indent="-342900">
              <a:spcAft>
                <a:spcPts val="1200"/>
              </a:spcAft>
              <a:buFontTx/>
              <a:buChar char="•"/>
            </a:pPr>
            <a:r>
              <a:rPr lang="ru" dirty="0">
                <a:latin typeface="Times New Roman" panose="02020603050405020304" pitchFamily="18" charset="0"/>
                <a:cs typeface="Times New Roman" panose="02020603050405020304" pitchFamily="18" charset="0"/>
              </a:rPr>
              <a:t>Запускайте сети.</a:t>
            </a:r>
          </a:p>
          <a:p>
            <a:pPr marL="1714500" lvl="3" indent="-342900">
              <a:spcAft>
                <a:spcPts val="1200"/>
              </a:spcAft>
              <a:buFontTx/>
              <a:buChar char="•"/>
            </a:pPr>
            <a:r>
              <a:rPr lang="ru" dirty="0">
                <a:latin typeface="Times New Roman" panose="02020603050405020304" pitchFamily="18" charset="0"/>
                <a:cs typeface="Times New Roman" panose="02020603050405020304" pitchFamily="18" charset="0"/>
              </a:rPr>
              <a:t>Хостинг, управление веб-сайтами.</a:t>
            </a:r>
          </a:p>
          <a:p>
            <a:pPr marL="1714500" lvl="3" indent="-342900">
              <a:spcAft>
                <a:spcPts val="1200"/>
              </a:spcAft>
              <a:buFontTx/>
              <a:buChar char="•"/>
            </a:pPr>
            <a:r>
              <a:rPr lang="ru" dirty="0">
                <a:latin typeface="Times New Roman" panose="02020603050405020304" pitchFamily="18" charset="0"/>
                <a:cs typeface="Times New Roman" panose="02020603050405020304" pitchFamily="18" charset="0"/>
              </a:rPr>
              <a:t>Разрабатывать программное обеспечение</a:t>
            </a:r>
            <a:endParaRPr lang="ru-RU" dirty="0">
              <a:latin typeface="Times New Roman" panose="02020603050405020304" pitchFamily="18" charset="0"/>
              <a:cs typeface="Times New Roman" panose="02020603050405020304" pitchFamily="18" charset="0"/>
            </a:endParaRPr>
          </a:p>
          <a:p>
            <a:pPr marL="1714500" lvl="3" indent="-342900">
              <a:spcAft>
                <a:spcPts val="1200"/>
              </a:spcAft>
              <a:buFontTx/>
              <a:buChar char="•"/>
            </a:pPr>
            <a:r>
              <a:rPr lang="ru" dirty="0">
                <a:latin typeface="Times New Roman" panose="02020603050405020304" pitchFamily="18" charset="0"/>
                <a:cs typeface="Times New Roman" panose="02020603050405020304" pitchFamily="18" charset="0"/>
              </a:rPr>
              <a:t>Управлять ИТ-инфраструктурой.</a:t>
            </a:r>
          </a:p>
          <a:p>
            <a:pPr marL="1257300" lvl="2" indent="-342900">
              <a:spcAft>
                <a:spcPts val="1200"/>
              </a:spcAft>
              <a:buFontTx/>
              <a:buChar char="•"/>
            </a:pPr>
            <a:r>
              <a:rPr lang="ru" dirty="0">
                <a:latin typeface="Times New Roman" panose="02020603050405020304" pitchFamily="18" charset="0"/>
                <a:cs typeface="Times New Roman" panose="02020603050405020304" pitchFamily="18" charset="0"/>
              </a:rPr>
              <a:t>Требует</a:t>
            </a:r>
            <a:r>
              <a:rPr lang="ru" b="1" dirty="0">
                <a:latin typeface="Times New Roman" panose="02020603050405020304" pitchFamily="18" charset="0"/>
                <a:cs typeface="Times New Roman" panose="02020603050405020304" pitchFamily="18" charset="0"/>
              </a:rPr>
              <a:t> </a:t>
            </a:r>
            <a:r>
              <a:rPr lang="ru" dirty="0">
                <a:latin typeface="Times New Roman" panose="02020603050405020304" pitchFamily="18" charset="0"/>
                <a:cs typeface="Times New Roman" panose="02020603050405020304" pitchFamily="18" charset="0"/>
              </a:rPr>
              <a:t>Соглашения об уровне обслуживания (SLA)</a:t>
            </a:r>
          </a:p>
          <a:p>
            <a:pPr marL="1714500" lvl="3" indent="-342900">
              <a:spcAft>
                <a:spcPts val="1200"/>
              </a:spcAft>
              <a:buFontTx/>
              <a:buChar char="•"/>
            </a:pPr>
            <a:r>
              <a:rPr lang="ru" dirty="0">
                <a:latin typeface="Times New Roman" panose="02020603050405020304" pitchFamily="18" charset="0"/>
                <a:cs typeface="Times New Roman" panose="02020603050405020304" pitchFamily="18" charset="0"/>
              </a:rPr>
              <a:t>формальные контракты между клиентами и поставщиками услуг, которые определяют конкретные обязанности поставщика услуг и уровень обслуживания, ожидаемый клиентом.</a:t>
            </a:r>
          </a:p>
          <a:p>
            <a:pPr marL="1714500" lvl="3" indent="-342900">
              <a:spcAft>
                <a:spcPts val="1200"/>
              </a:spcAft>
              <a:buFontTx/>
              <a:buChar char="•"/>
            </a:pPr>
            <a:endParaRPr lang="en-US" sz="2400" b="1" dirty="0"/>
          </a:p>
        </p:txBody>
      </p:sp>
    </p:spTree>
    <p:extLst>
      <p:ext uri="{BB962C8B-B14F-4D97-AF65-F5344CB8AC3E}">
        <p14:creationId xmlns:p14="http://schemas.microsoft.com/office/powerpoint/2010/main" val="51049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6265">
                                            <p:txEl>
                                              <p:pRg st="0" end="0"/>
                                            </p:txEl>
                                          </p:spTgt>
                                        </p:tgtEl>
                                        <p:attrNameLst>
                                          <p:attrName>style.visibility</p:attrName>
                                        </p:attrNameLst>
                                      </p:cBhvr>
                                      <p:to>
                                        <p:strVal val="visible"/>
                                      </p:to>
                                    </p:set>
                                    <p:anim calcmode="lin" valueType="num">
                                      <p:cBhvr additive="base">
                                        <p:cTn id="7" dur="500" fill="hold"/>
                                        <p:tgtEl>
                                          <p:spTgt spid="962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6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6265">
                                            <p:txEl>
                                              <p:pRg st="1" end="1"/>
                                            </p:txEl>
                                          </p:spTgt>
                                        </p:tgtEl>
                                        <p:attrNameLst>
                                          <p:attrName>style.visibility</p:attrName>
                                        </p:attrNameLst>
                                      </p:cBhvr>
                                      <p:to>
                                        <p:strVal val="visible"/>
                                      </p:to>
                                    </p:set>
                                    <p:anim calcmode="lin" valueType="num">
                                      <p:cBhvr additive="base">
                                        <p:cTn id="11" dur="500" fill="hold"/>
                                        <p:tgtEl>
                                          <p:spTgt spid="9626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626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6265">
                                            <p:txEl>
                                              <p:pRg st="2" end="2"/>
                                            </p:txEl>
                                          </p:spTgt>
                                        </p:tgtEl>
                                        <p:attrNameLst>
                                          <p:attrName>style.visibility</p:attrName>
                                        </p:attrNameLst>
                                      </p:cBhvr>
                                      <p:to>
                                        <p:strVal val="visible"/>
                                      </p:to>
                                    </p:set>
                                    <p:anim calcmode="lin" valueType="num">
                                      <p:cBhvr additive="base">
                                        <p:cTn id="15" dur="500" fill="hold"/>
                                        <p:tgtEl>
                                          <p:spTgt spid="9626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626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6265">
                                            <p:txEl>
                                              <p:pRg st="3" end="3"/>
                                            </p:txEl>
                                          </p:spTgt>
                                        </p:tgtEl>
                                        <p:attrNameLst>
                                          <p:attrName>style.visibility</p:attrName>
                                        </p:attrNameLst>
                                      </p:cBhvr>
                                      <p:to>
                                        <p:strVal val="visible"/>
                                      </p:to>
                                    </p:set>
                                    <p:anim calcmode="lin" valueType="num">
                                      <p:cBhvr additive="base">
                                        <p:cTn id="19" dur="500" fill="hold"/>
                                        <p:tgtEl>
                                          <p:spTgt spid="962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6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6265">
                                            <p:txEl>
                                              <p:pRg st="4" end="4"/>
                                            </p:txEl>
                                          </p:spTgt>
                                        </p:tgtEl>
                                        <p:attrNameLst>
                                          <p:attrName>style.visibility</p:attrName>
                                        </p:attrNameLst>
                                      </p:cBhvr>
                                      <p:to>
                                        <p:strVal val="visible"/>
                                      </p:to>
                                    </p:set>
                                    <p:anim calcmode="lin" valueType="num">
                                      <p:cBhvr additive="base">
                                        <p:cTn id="23" dur="500" fill="hold"/>
                                        <p:tgtEl>
                                          <p:spTgt spid="9626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626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96265">
                                            <p:txEl>
                                              <p:pRg st="5" end="5"/>
                                            </p:txEl>
                                          </p:spTgt>
                                        </p:tgtEl>
                                        <p:attrNameLst>
                                          <p:attrName>style.visibility</p:attrName>
                                        </p:attrNameLst>
                                      </p:cBhvr>
                                      <p:to>
                                        <p:strVal val="visible"/>
                                      </p:to>
                                    </p:set>
                                    <p:anim calcmode="lin" valueType="num">
                                      <p:cBhvr additive="base">
                                        <p:cTn id="27" dur="500" fill="hold"/>
                                        <p:tgtEl>
                                          <p:spTgt spid="9626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626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96265">
                                            <p:txEl>
                                              <p:pRg st="6" end="6"/>
                                            </p:txEl>
                                          </p:spTgt>
                                        </p:tgtEl>
                                        <p:attrNameLst>
                                          <p:attrName>style.visibility</p:attrName>
                                        </p:attrNameLst>
                                      </p:cBhvr>
                                      <p:to>
                                        <p:strVal val="visible"/>
                                      </p:to>
                                    </p:set>
                                    <p:anim calcmode="lin" valueType="num">
                                      <p:cBhvr additive="base">
                                        <p:cTn id="31" dur="500" fill="hold"/>
                                        <p:tgtEl>
                                          <p:spTgt spid="9626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65">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96265">
                                            <p:txEl>
                                              <p:pRg st="7" end="7"/>
                                            </p:txEl>
                                          </p:spTgt>
                                        </p:tgtEl>
                                        <p:attrNameLst>
                                          <p:attrName>style.visibility</p:attrName>
                                        </p:attrNameLst>
                                      </p:cBhvr>
                                      <p:to>
                                        <p:strVal val="visible"/>
                                      </p:to>
                                    </p:set>
                                    <p:anim calcmode="lin" valueType="num">
                                      <p:cBhvr additive="base">
                                        <p:cTn id="35" dur="500" fill="hold"/>
                                        <p:tgtEl>
                                          <p:spTgt spid="9626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6265">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96265">
                                            <p:txEl>
                                              <p:pRg st="8" end="8"/>
                                            </p:txEl>
                                          </p:spTgt>
                                        </p:tgtEl>
                                        <p:attrNameLst>
                                          <p:attrName>style.visibility</p:attrName>
                                        </p:attrNameLst>
                                      </p:cBhvr>
                                      <p:to>
                                        <p:strVal val="visible"/>
                                      </p:to>
                                    </p:set>
                                    <p:anim calcmode="lin" valueType="num">
                                      <p:cBhvr additive="base">
                                        <p:cTn id="39" dur="500" fill="hold"/>
                                        <p:tgtEl>
                                          <p:spTgt spid="9626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6265">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
          <p:cNvSpPr txBox="1">
            <a:spLocks noChangeArrowheads="1"/>
          </p:cNvSpPr>
          <p:nvPr/>
        </p:nvSpPr>
        <p:spPr bwMode="auto">
          <a:xfrm>
            <a:off x="1371600" y="685800"/>
            <a:ext cx="6629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sz="2200" b="1" dirty="0">
                <a:latin typeface="Times New Roman" panose="02020603050405020304" pitchFamily="18" charset="0"/>
                <a:cs typeface="Times New Roman" panose="02020603050405020304" pitchFamily="18" charset="0"/>
              </a:rPr>
              <a:t>Управление аппаратными и программными технологиями</a:t>
            </a:r>
          </a:p>
        </p:txBody>
      </p:sp>
      <p:sp>
        <p:nvSpPr>
          <p:cNvPr id="96265" name="Rectangle 9"/>
          <p:cNvSpPr>
            <a:spLocks noChangeArrowheads="1"/>
          </p:cNvSpPr>
          <p:nvPr/>
        </p:nvSpPr>
        <p:spPr bwMode="auto">
          <a:xfrm>
            <a:off x="457200" y="1524000"/>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lnSpc>
                <a:spcPct val="120000"/>
              </a:lnSpc>
              <a:spcAft>
                <a:spcPts val="1200"/>
              </a:spcAft>
              <a:buFontTx/>
              <a:buChar char="•"/>
            </a:pPr>
            <a:r>
              <a:rPr lang="ru" sz="1600" b="1" dirty="0">
                <a:latin typeface="Times New Roman" panose="02020603050405020304" pitchFamily="18" charset="0"/>
                <a:cs typeface="Times New Roman" panose="02020603050405020304" pitchFamily="18" charset="0"/>
              </a:rPr>
              <a:t>Использование облачных сервисов</a:t>
            </a:r>
          </a:p>
          <a:p>
            <a:pPr marL="800100" lvl="1" indent="-342900">
              <a:lnSpc>
                <a:spcPct val="120000"/>
              </a:lnSpc>
              <a:spcAft>
                <a:spcPts val="1200"/>
              </a:spcAft>
              <a:buFontTx/>
              <a:buChar char="•"/>
            </a:pPr>
            <a:r>
              <a:rPr lang="ru" sz="1600" dirty="0">
                <a:latin typeface="Times New Roman" panose="02020603050405020304" pitchFamily="18" charset="0"/>
                <a:cs typeface="Times New Roman" panose="02020603050405020304" pitchFamily="18" charset="0"/>
              </a:rPr>
              <a:t>Малый бизнес «арендует» инфраструктуру у другой фирмы, чтобы избежать расходов на содержание оборудования и программного обеспечения самостоятельно.</a:t>
            </a:r>
          </a:p>
          <a:p>
            <a:pPr marL="1257300" lvl="2" indent="-342900">
              <a:lnSpc>
                <a:spcPct val="120000"/>
              </a:lnSpc>
              <a:spcAft>
                <a:spcPts val="1200"/>
              </a:spcAft>
              <a:buFontTx/>
              <a:buChar char="•"/>
            </a:pPr>
            <a:r>
              <a:rPr lang="ru" sz="1600" dirty="0">
                <a:latin typeface="Times New Roman" panose="02020603050405020304" pitchFamily="18" charset="0"/>
                <a:cs typeface="Times New Roman" panose="02020603050405020304" pitchFamily="18" charset="0"/>
              </a:rPr>
              <a:t>Разгрузка пикового спроса на удаленные центры обработки данных</a:t>
            </a:r>
          </a:p>
          <a:p>
            <a:pPr marL="800100" lvl="1" indent="-342900">
              <a:lnSpc>
                <a:spcPct val="120000"/>
              </a:lnSpc>
              <a:spcAft>
                <a:spcPts val="1200"/>
              </a:spcAft>
              <a:buFontTx/>
              <a:buChar char="•"/>
            </a:pPr>
            <a:r>
              <a:rPr lang="ru" sz="1600" dirty="0">
                <a:latin typeface="Times New Roman" panose="02020603050405020304" pitchFamily="18" charset="0"/>
                <a:cs typeface="Times New Roman" panose="02020603050405020304" pitchFamily="18" charset="0"/>
              </a:rPr>
              <a:t>Рынки Amazon </a:t>
            </a:r>
            <a:r>
              <a:rPr lang="ru" sz="1600" dirty="0">
                <a:latin typeface="Times New Roman" panose="02020603050405020304" pitchFamily="18" charset="0"/>
                <a:cs typeface="Times New Roman" panose="02020603050405020304" pitchFamily="18" charset="0"/>
                <a:hlinkClick r:id="rId3"/>
              </a:rPr>
              <a:t>http://www.amazonservices.com/</a:t>
            </a:r>
            <a:endParaRPr lang="en-US" sz="1600" dirty="0">
              <a:latin typeface="Times New Roman" panose="02020603050405020304" pitchFamily="18" charset="0"/>
              <a:cs typeface="Times New Roman" panose="02020603050405020304" pitchFamily="18" charset="0"/>
            </a:endParaRPr>
          </a:p>
          <a:p>
            <a:pPr marL="800100" lvl="1" indent="-342900">
              <a:lnSpc>
                <a:spcPct val="120000"/>
              </a:lnSpc>
              <a:spcAft>
                <a:spcPts val="1200"/>
              </a:spcAft>
              <a:buFontTx/>
              <a:buChar char="•"/>
            </a:pPr>
            <a:r>
              <a:rPr lang="ru" sz="1600" dirty="0">
                <a:latin typeface="Times New Roman" panose="02020603050405020304" pitchFamily="18" charset="0"/>
                <a:cs typeface="Times New Roman" panose="02020603050405020304" pitchFamily="18" charset="0"/>
              </a:rPr>
              <a:t>Amazon предоставляет облачные услуги крупным коммерческим фирмам, а также тысячам мелких торговцев, которые хотят использовать программное обеспечение Amazon для продажи своих товаров и услуг.</a:t>
            </a:r>
          </a:p>
          <a:p>
            <a:pPr marL="342900" indent="-342900">
              <a:lnSpc>
                <a:spcPct val="120000"/>
              </a:lnSpc>
              <a:spcAft>
                <a:spcPts val="1200"/>
              </a:spcAft>
              <a:buFontTx/>
              <a:buChar char="•"/>
            </a:pPr>
            <a:r>
              <a:rPr lang="ru" sz="1600" b="1" dirty="0">
                <a:latin typeface="Times New Roman" panose="02020603050405020304" pitchFamily="18" charset="0"/>
                <a:cs typeface="Times New Roman" panose="02020603050405020304" pitchFamily="18" charset="0"/>
              </a:rPr>
              <a:t>Управление мобильными платформами</a:t>
            </a:r>
          </a:p>
          <a:p>
            <a:pPr marL="800100" lvl="1" indent="-342900">
              <a:lnSpc>
                <a:spcPct val="120000"/>
              </a:lnSpc>
              <a:spcAft>
                <a:spcPts val="1200"/>
              </a:spcAft>
              <a:buFontTx/>
              <a:buChar char="•"/>
            </a:pPr>
            <a:r>
              <a:rPr lang="ru" sz="1600" dirty="0">
                <a:latin typeface="Times New Roman" panose="02020603050405020304" pitchFamily="18" charset="0"/>
                <a:cs typeface="Times New Roman" panose="02020603050405020304" pitchFamily="18" charset="0"/>
              </a:rPr>
              <a:t>Балансирование повышения производительности от использования мобильных устройств с расходами на оснащение сотрудников этими устройствами.</a:t>
            </a:r>
          </a:p>
          <a:p>
            <a:pPr marL="1257300" lvl="2" indent="-342900">
              <a:lnSpc>
                <a:spcPct val="120000"/>
              </a:lnSpc>
              <a:spcAft>
                <a:spcPts val="1200"/>
              </a:spcAft>
              <a:buFontTx/>
              <a:buChar char="•"/>
            </a:pPr>
            <a:r>
              <a:rPr lang="ru" sz="1600" dirty="0">
                <a:latin typeface="Times New Roman" panose="02020603050405020304" pitchFamily="18" charset="0"/>
                <a:cs typeface="Times New Roman" panose="02020603050405020304" pitchFamily="18" charset="0"/>
              </a:rPr>
              <a:t>Совокупная стоимость владения беспроводных устройств колеблется от 1000 до 3000 долларов США.</a:t>
            </a:r>
          </a:p>
        </p:txBody>
      </p:sp>
    </p:spTree>
    <p:extLst>
      <p:ext uri="{BB962C8B-B14F-4D97-AF65-F5344CB8AC3E}">
        <p14:creationId xmlns:p14="http://schemas.microsoft.com/office/powerpoint/2010/main" val="1435703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6265">
                                            <p:txEl>
                                              <p:pRg st="0" end="0"/>
                                            </p:txEl>
                                          </p:spTgt>
                                        </p:tgtEl>
                                        <p:attrNameLst>
                                          <p:attrName>style.visibility</p:attrName>
                                        </p:attrNameLst>
                                      </p:cBhvr>
                                      <p:to>
                                        <p:strVal val="visible"/>
                                      </p:to>
                                    </p:set>
                                    <p:anim calcmode="lin" valueType="num">
                                      <p:cBhvr additive="base">
                                        <p:cTn id="7" dur="500" fill="hold"/>
                                        <p:tgtEl>
                                          <p:spTgt spid="962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6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6265">
                                            <p:txEl>
                                              <p:pRg st="1" end="1"/>
                                            </p:txEl>
                                          </p:spTgt>
                                        </p:tgtEl>
                                        <p:attrNameLst>
                                          <p:attrName>style.visibility</p:attrName>
                                        </p:attrNameLst>
                                      </p:cBhvr>
                                      <p:to>
                                        <p:strVal val="visible"/>
                                      </p:to>
                                    </p:set>
                                    <p:anim calcmode="lin" valueType="num">
                                      <p:cBhvr additive="base">
                                        <p:cTn id="11" dur="500" fill="hold"/>
                                        <p:tgtEl>
                                          <p:spTgt spid="9626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626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6265">
                                            <p:txEl>
                                              <p:pRg st="2" end="2"/>
                                            </p:txEl>
                                          </p:spTgt>
                                        </p:tgtEl>
                                        <p:attrNameLst>
                                          <p:attrName>style.visibility</p:attrName>
                                        </p:attrNameLst>
                                      </p:cBhvr>
                                      <p:to>
                                        <p:strVal val="visible"/>
                                      </p:to>
                                    </p:set>
                                    <p:anim calcmode="lin" valueType="num">
                                      <p:cBhvr additive="base">
                                        <p:cTn id="15" dur="500" fill="hold"/>
                                        <p:tgtEl>
                                          <p:spTgt spid="9626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626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6265">
                                            <p:txEl>
                                              <p:pRg st="3" end="3"/>
                                            </p:txEl>
                                          </p:spTgt>
                                        </p:tgtEl>
                                        <p:attrNameLst>
                                          <p:attrName>style.visibility</p:attrName>
                                        </p:attrNameLst>
                                      </p:cBhvr>
                                      <p:to>
                                        <p:strVal val="visible"/>
                                      </p:to>
                                    </p:set>
                                    <p:anim calcmode="lin" valueType="num">
                                      <p:cBhvr additive="base">
                                        <p:cTn id="19" dur="500" fill="hold"/>
                                        <p:tgtEl>
                                          <p:spTgt spid="962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6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6265">
                                            <p:txEl>
                                              <p:pRg st="4" end="4"/>
                                            </p:txEl>
                                          </p:spTgt>
                                        </p:tgtEl>
                                        <p:attrNameLst>
                                          <p:attrName>style.visibility</p:attrName>
                                        </p:attrNameLst>
                                      </p:cBhvr>
                                      <p:to>
                                        <p:strVal val="visible"/>
                                      </p:to>
                                    </p:set>
                                    <p:anim calcmode="lin" valueType="num">
                                      <p:cBhvr additive="base">
                                        <p:cTn id="23" dur="500" fill="hold"/>
                                        <p:tgtEl>
                                          <p:spTgt spid="9626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626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96265">
                                            <p:txEl>
                                              <p:pRg st="5" end="5"/>
                                            </p:txEl>
                                          </p:spTgt>
                                        </p:tgtEl>
                                        <p:attrNameLst>
                                          <p:attrName>style.visibility</p:attrName>
                                        </p:attrNameLst>
                                      </p:cBhvr>
                                      <p:to>
                                        <p:strVal val="visible"/>
                                      </p:to>
                                    </p:set>
                                    <p:anim calcmode="lin" valueType="num">
                                      <p:cBhvr additive="base">
                                        <p:cTn id="29" dur="500" fill="hold"/>
                                        <p:tgtEl>
                                          <p:spTgt spid="9626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6265">
                                            <p:txEl>
                                              <p:pRg st="5" end="5"/>
                                            </p:txEl>
                                          </p:spTgt>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96265">
                                            <p:txEl>
                                              <p:pRg st="6" end="6"/>
                                            </p:txEl>
                                          </p:spTgt>
                                        </p:tgtEl>
                                        <p:attrNameLst>
                                          <p:attrName>style.visibility</p:attrName>
                                        </p:attrNameLst>
                                      </p:cBhvr>
                                      <p:to>
                                        <p:strVal val="visible"/>
                                      </p:to>
                                    </p:set>
                                    <p:anim calcmode="lin" valueType="num">
                                      <p:cBhvr additive="base">
                                        <p:cTn id="33" dur="500" fill="hold"/>
                                        <p:tgtEl>
                                          <p:spTgt spid="9626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6265">
                                            <p:txEl>
                                              <p:pRg st="6" end="6"/>
                                            </p:txEl>
                                          </p:spTgt>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96265">
                                            <p:txEl>
                                              <p:pRg st="7" end="7"/>
                                            </p:txEl>
                                          </p:spTgt>
                                        </p:tgtEl>
                                        <p:attrNameLst>
                                          <p:attrName>style.visibility</p:attrName>
                                        </p:attrNameLst>
                                      </p:cBhvr>
                                      <p:to>
                                        <p:strVal val="visible"/>
                                      </p:to>
                                    </p:set>
                                    <p:anim calcmode="lin" valueType="num">
                                      <p:cBhvr additive="base">
                                        <p:cTn id="37" dur="500" fill="hold"/>
                                        <p:tgtEl>
                                          <p:spTgt spid="9626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26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447800" y="904875"/>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ru" b="1" dirty="0">
                <a:solidFill>
                  <a:srgbClr val="7030A0"/>
                </a:solidFill>
                <a:latin typeface="Times New Roman" panose="02020603050405020304" pitchFamily="18" charset="0"/>
                <a:cs typeface="Times New Roman" panose="02020603050405020304" pitchFamily="18" charset="0"/>
              </a:rPr>
              <a:t>Компьютерное железо</a:t>
            </a:r>
          </a:p>
        </p:txBody>
      </p:sp>
      <p:sp>
        <p:nvSpPr>
          <p:cNvPr id="10246" name="Rectangle 6"/>
          <p:cNvSpPr>
            <a:spLocks noChangeArrowheads="1"/>
          </p:cNvSpPr>
          <p:nvPr/>
        </p:nvSpPr>
        <p:spPr bwMode="auto">
          <a:xfrm>
            <a:off x="571500" y="18288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ru" sz="2000" b="1" dirty="0">
                <a:latin typeface="Times New Roman" panose="02020603050405020304" pitchFamily="18" charset="0"/>
                <a:cs typeface="Times New Roman" panose="02020603050405020304" pitchFamily="18" charset="0"/>
              </a:rPr>
              <a:t>ИТ-инфраструктура: </a:t>
            </a:r>
            <a:r>
              <a:rPr lang="ru" sz="2000" dirty="0">
                <a:latin typeface="Times New Roman" panose="02020603050405020304" pitchFamily="18" charset="0"/>
                <a:cs typeface="Times New Roman" panose="02020603050405020304" pitchFamily="18" charset="0"/>
              </a:rPr>
              <a:t>предоставляет платформу для поддержки всех информационных систем в бизнесе.</a:t>
            </a:r>
            <a:endParaRPr lang="en-US" sz="2000" dirty="0">
              <a:latin typeface="Times New Roman" panose="02020603050405020304" pitchFamily="18" charset="0"/>
              <a:cs typeface="Times New Roman" panose="02020603050405020304" pitchFamily="18" charset="0"/>
            </a:endParaRPr>
          </a:p>
          <a:p>
            <a:pPr marL="800100" lvl="1" indent="-342900">
              <a:spcAft>
                <a:spcPts val="1200"/>
              </a:spcAft>
              <a:buFontTx/>
              <a:buChar char="•"/>
            </a:pPr>
            <a:r>
              <a:rPr lang="ru" sz="2000" b="1" dirty="0">
                <a:latin typeface="Times New Roman" panose="02020603050405020304" pitchFamily="18" charset="0"/>
                <a:cs typeface="Times New Roman" panose="02020603050405020304" pitchFamily="18" charset="0"/>
              </a:rPr>
              <a:t>Компьютерное железо</a:t>
            </a:r>
            <a:endParaRPr lang="en-US" sz="2000" b="1" dirty="0">
              <a:latin typeface="Times New Roman" panose="02020603050405020304" pitchFamily="18" charset="0"/>
              <a:cs typeface="Times New Roman" panose="02020603050405020304" pitchFamily="18" charset="0"/>
            </a:endParaRPr>
          </a:p>
          <a:p>
            <a:pPr marL="800100" lvl="1" indent="-342900">
              <a:spcAft>
                <a:spcPts val="1200"/>
              </a:spcAft>
              <a:buFontTx/>
              <a:buChar char="•"/>
            </a:pPr>
            <a:r>
              <a:rPr lang="ru" sz="2000" b="1" dirty="0">
                <a:latin typeface="Times New Roman" panose="02020603050405020304" pitchFamily="18" charset="0"/>
                <a:cs typeface="Times New Roman" panose="02020603050405020304" pitchFamily="18" charset="0"/>
              </a:rPr>
              <a:t>Компьютерное программное обеспечение</a:t>
            </a:r>
          </a:p>
          <a:p>
            <a:pPr marL="800100" lvl="1" indent="-342900">
              <a:spcAft>
                <a:spcPts val="1200"/>
              </a:spcAft>
              <a:buFontTx/>
              <a:buChar char="•"/>
            </a:pPr>
            <a:r>
              <a:rPr lang="ru" sz="2000" b="1" dirty="0">
                <a:latin typeface="Times New Roman" panose="02020603050405020304" pitchFamily="18" charset="0"/>
                <a:cs typeface="Times New Roman" panose="02020603050405020304" pitchFamily="18" charset="0"/>
              </a:rPr>
              <a:t>Технология управления данными</a:t>
            </a:r>
          </a:p>
          <a:p>
            <a:pPr marL="1257300" lvl="2" indent="-342900">
              <a:spcAft>
                <a:spcPts val="1200"/>
              </a:spcAft>
              <a:buFontTx/>
              <a:buChar char="•"/>
            </a:pPr>
            <a:r>
              <a:rPr lang="ru" sz="2000" dirty="0">
                <a:latin typeface="Times New Roman" panose="02020603050405020304" pitchFamily="18" charset="0"/>
                <a:cs typeface="Times New Roman" panose="02020603050405020304" pitchFamily="18" charset="0"/>
              </a:rPr>
              <a:t>Базы данных, Microsoft SQL Server, MySQL, Oracle DB.</a:t>
            </a:r>
            <a:endParaRPr lang="en-US" sz="2000" dirty="0">
              <a:latin typeface="Times New Roman" panose="02020603050405020304" pitchFamily="18" charset="0"/>
              <a:cs typeface="Times New Roman" panose="02020603050405020304" pitchFamily="18" charset="0"/>
            </a:endParaRPr>
          </a:p>
          <a:p>
            <a:pPr marL="800100" lvl="1" indent="-342900">
              <a:spcAft>
                <a:spcPts val="1200"/>
              </a:spcAft>
              <a:buFontTx/>
              <a:buChar char="•"/>
            </a:pPr>
            <a:r>
              <a:rPr lang="ru" sz="2000" b="1" dirty="0">
                <a:latin typeface="Times New Roman" panose="02020603050405020304" pitchFamily="18" charset="0"/>
                <a:cs typeface="Times New Roman" panose="02020603050405020304" pitchFamily="18" charset="0"/>
              </a:rPr>
              <a:t>Сетевые и телекоммуникационные технологии</a:t>
            </a:r>
          </a:p>
        </p:txBody>
      </p:sp>
    </p:spTree>
    <p:extLst>
      <p:ext uri="{BB962C8B-B14F-4D97-AF65-F5344CB8AC3E}">
        <p14:creationId xmlns:p14="http://schemas.microsoft.com/office/powerpoint/2010/main" val="892200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 calcmode="lin" valueType="num">
                                      <p:cBhvr additive="base">
                                        <p:cTn id="7" dur="5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246">
                                            <p:txEl>
                                              <p:pRg st="1" end="1"/>
                                            </p:txEl>
                                          </p:spTgt>
                                        </p:tgtEl>
                                        <p:attrNameLst>
                                          <p:attrName>style.visibility</p:attrName>
                                        </p:attrNameLst>
                                      </p:cBhvr>
                                      <p:to>
                                        <p:strVal val="visible"/>
                                      </p:to>
                                    </p:set>
                                    <p:anim calcmode="lin" valueType="num">
                                      <p:cBhvr additive="base">
                                        <p:cTn id="11" dur="500" fill="hold"/>
                                        <p:tgtEl>
                                          <p:spTgt spid="1024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6">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246">
                                            <p:txEl>
                                              <p:pRg st="2" end="2"/>
                                            </p:txEl>
                                          </p:spTgt>
                                        </p:tgtEl>
                                        <p:attrNameLst>
                                          <p:attrName>style.visibility</p:attrName>
                                        </p:attrNameLst>
                                      </p:cBhvr>
                                      <p:to>
                                        <p:strVal val="visible"/>
                                      </p:to>
                                    </p:set>
                                    <p:anim calcmode="lin" valueType="num">
                                      <p:cBhvr additive="base">
                                        <p:cTn id="15" dur="500" fill="hold"/>
                                        <p:tgtEl>
                                          <p:spTgt spid="1024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6">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246">
                                            <p:txEl>
                                              <p:pRg st="3" end="3"/>
                                            </p:txEl>
                                          </p:spTgt>
                                        </p:tgtEl>
                                        <p:attrNameLst>
                                          <p:attrName>style.visibility</p:attrName>
                                        </p:attrNameLst>
                                      </p:cBhvr>
                                      <p:to>
                                        <p:strVal val="visible"/>
                                      </p:to>
                                    </p:set>
                                    <p:anim calcmode="lin" valueType="num">
                                      <p:cBhvr additive="base">
                                        <p:cTn id="19" dur="500" fill="hold"/>
                                        <p:tgtEl>
                                          <p:spTgt spid="102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6">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246">
                                            <p:txEl>
                                              <p:pRg st="4" end="4"/>
                                            </p:txEl>
                                          </p:spTgt>
                                        </p:tgtEl>
                                        <p:attrNameLst>
                                          <p:attrName>style.visibility</p:attrName>
                                        </p:attrNameLst>
                                      </p:cBhvr>
                                      <p:to>
                                        <p:strVal val="visible"/>
                                      </p:to>
                                    </p:set>
                                    <p:anim calcmode="lin" valueType="num">
                                      <p:cBhvr additive="base">
                                        <p:cTn id="23" dur="500" fill="hold"/>
                                        <p:tgtEl>
                                          <p:spTgt spid="1024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6">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0246">
                                            <p:txEl>
                                              <p:pRg st="5" end="5"/>
                                            </p:txEl>
                                          </p:spTgt>
                                        </p:tgtEl>
                                        <p:attrNameLst>
                                          <p:attrName>style.visibility</p:attrName>
                                        </p:attrNameLst>
                                      </p:cBhvr>
                                      <p:to>
                                        <p:strVal val="visible"/>
                                      </p:to>
                                    </p:set>
                                    <p:anim calcmode="lin" valueType="num">
                                      <p:cBhvr additive="base">
                                        <p:cTn id="27" dur="500" fill="hold"/>
                                        <p:tgtEl>
                                          <p:spTgt spid="1024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46">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28E797-DB3F-45F5-9F27-B23EDFF2BDCC}"/>
              </a:ext>
            </a:extLst>
          </p:cNvPr>
          <p:cNvSpPr txBox="1"/>
          <p:nvPr/>
        </p:nvSpPr>
        <p:spPr>
          <a:xfrm>
            <a:off x="533400" y="1981200"/>
            <a:ext cx="8077200" cy="3139321"/>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Современный компьютер состоит из одного или нескольких процессоров, некоторого объема основной памяти, жестких дисков или флэш-накопителей, принтеров, клавиатуры, мыши, дисплея, сетевых интерфейсов и различных других устройств ввода/вывода. </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В целом, это сложная система. </a:t>
            </a:r>
            <a:r>
              <a:rPr lang="kk-KZ" dirty="0">
                <a:latin typeface="Times New Roman" panose="02020603050405020304" pitchFamily="18" charset="0"/>
                <a:cs typeface="Times New Roman" panose="02020603050405020304" pitchFamily="18" charset="0"/>
              </a:rPr>
              <a:t>У</a:t>
            </a:r>
            <a:r>
              <a:rPr lang="ru-RU" dirty="0">
                <a:latin typeface="Times New Roman" panose="02020603050405020304" pitchFamily="18" charset="0"/>
                <a:cs typeface="Times New Roman" panose="02020603050405020304" pitchFamily="18" charset="0"/>
              </a:rPr>
              <a:t>правление всеми этими компонентами и их оптимальное использование — чрезвычайно сложная работа. По этой причине компьютеры оснащены слоем программного обеспечения, называемым операционной системой, чья работа заключается в предоставлении пользовательским программам лучшей, более простой, более чистой модели компьютера и в управлении всеми только что упомянутыми ресурсами. </a:t>
            </a:r>
          </a:p>
        </p:txBody>
      </p:sp>
      <p:sp>
        <p:nvSpPr>
          <p:cNvPr id="3" name="TextBox 2">
            <a:extLst>
              <a:ext uri="{FF2B5EF4-FFF2-40B4-BE49-F238E27FC236}">
                <a16:creationId xmlns:a16="http://schemas.microsoft.com/office/drawing/2014/main" id="{1201D307-B8A2-43F4-8056-0382E7EE339C}"/>
              </a:ext>
            </a:extLst>
          </p:cNvPr>
          <p:cNvSpPr txBox="1"/>
          <p:nvPr/>
        </p:nvSpPr>
        <p:spPr>
          <a:xfrm>
            <a:off x="685800" y="1033760"/>
            <a:ext cx="7848600" cy="461665"/>
          </a:xfrm>
          <a:prstGeom prst="rect">
            <a:avLst/>
          </a:prstGeom>
          <a:noFill/>
        </p:spPr>
        <p:txBody>
          <a:bodyPr wrap="square" rtlCol="0">
            <a:spAutoFit/>
          </a:bodyPr>
          <a:lstStyle/>
          <a:p>
            <a:pPr algn="ctr"/>
            <a:r>
              <a:rPr lang="kk-KZ" sz="2400" dirty="0">
                <a:solidFill>
                  <a:srgbClr val="7030A0"/>
                </a:solidFill>
                <a:latin typeface="Times New Roman" panose="02020603050405020304" pitchFamily="18" charset="0"/>
                <a:cs typeface="Times New Roman" panose="02020603050405020304" pitchFamily="18" charset="0"/>
              </a:rPr>
              <a:t>Компьютерная архитектура</a:t>
            </a:r>
            <a:endParaRPr lang="ru-RU"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70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E9FFBF-B995-4181-BCB0-C85EE98A036B}"/>
              </a:ext>
            </a:extLst>
          </p:cNvPr>
          <p:cNvSpPr txBox="1"/>
          <p:nvPr/>
        </p:nvSpPr>
        <p:spPr>
          <a:xfrm>
            <a:off x="533400" y="1602432"/>
            <a:ext cx="8001000" cy="1200329"/>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Программа, с которой взаимодействуют пользователи, обычно называемая оболочкой, если она текстовая, и графическим пользовательским интерфейсом (GUI), если она использует значки, на самом деле не является частью операционной системы, хотя и использует ее для выполнения своей работы.</a:t>
            </a:r>
          </a:p>
        </p:txBody>
      </p:sp>
      <p:sp>
        <p:nvSpPr>
          <p:cNvPr id="3" name="TextBox 2">
            <a:extLst>
              <a:ext uri="{FF2B5EF4-FFF2-40B4-BE49-F238E27FC236}">
                <a16:creationId xmlns:a16="http://schemas.microsoft.com/office/drawing/2014/main" id="{52F02CDB-2EF5-4DA7-A751-CAF81DD0F798}"/>
              </a:ext>
            </a:extLst>
          </p:cNvPr>
          <p:cNvSpPr txBox="1"/>
          <p:nvPr/>
        </p:nvSpPr>
        <p:spPr>
          <a:xfrm>
            <a:off x="533400" y="3168551"/>
            <a:ext cx="8153400" cy="2308324"/>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Аппаратное обеспечение состоит из микросхем, плат, флэш-накопителей, дисков, клавиатуры, монитора и подобных физических объектов. </a:t>
            </a:r>
          </a:p>
          <a:p>
            <a:pPr algn="just"/>
            <a:r>
              <a:rPr lang="ru-RU" dirty="0">
                <a:latin typeface="Times New Roman" panose="02020603050405020304" pitchFamily="18" charset="0"/>
                <a:cs typeface="Times New Roman" panose="02020603050405020304" pitchFamily="18" charset="0"/>
              </a:rPr>
              <a:t>Над аппаратным обеспечением находится программное обеспечение. Большинство компьютеров имеют два режима работы: режим ядра и пользовательский режим. </a:t>
            </a:r>
          </a:p>
          <a:p>
            <a:pPr algn="just"/>
            <a:r>
              <a:rPr lang="ru-RU" dirty="0">
                <a:latin typeface="Times New Roman" panose="02020603050405020304" pitchFamily="18" charset="0"/>
                <a:cs typeface="Times New Roman" panose="02020603050405020304" pitchFamily="18" charset="0"/>
              </a:rPr>
              <a:t>Операционная система, самая фундаментальная часть программного обеспечения, работает в режиме ядра (также называемом режимом супервизора) по крайней мере для некоторых своих функций. </a:t>
            </a:r>
          </a:p>
        </p:txBody>
      </p:sp>
      <p:sp>
        <p:nvSpPr>
          <p:cNvPr id="4" name="TextBox 3">
            <a:extLst>
              <a:ext uri="{FF2B5EF4-FFF2-40B4-BE49-F238E27FC236}">
                <a16:creationId xmlns:a16="http://schemas.microsoft.com/office/drawing/2014/main" id="{6193BC2C-682F-48C2-9E63-1C8EB187B59F}"/>
              </a:ext>
            </a:extLst>
          </p:cNvPr>
          <p:cNvSpPr txBox="1"/>
          <p:nvPr/>
        </p:nvSpPr>
        <p:spPr>
          <a:xfrm>
            <a:off x="647700" y="774978"/>
            <a:ext cx="7848600" cy="461665"/>
          </a:xfrm>
          <a:prstGeom prst="rect">
            <a:avLst/>
          </a:prstGeom>
          <a:noFill/>
        </p:spPr>
        <p:txBody>
          <a:bodyPr wrap="square" rtlCol="0">
            <a:spAutoFit/>
          </a:bodyPr>
          <a:lstStyle/>
          <a:p>
            <a:pPr algn="ctr"/>
            <a:r>
              <a:rPr lang="kk-KZ" sz="2400" dirty="0">
                <a:solidFill>
                  <a:srgbClr val="7030A0"/>
                </a:solidFill>
                <a:latin typeface="Times New Roman" panose="02020603050405020304" pitchFamily="18" charset="0"/>
                <a:cs typeface="Times New Roman" panose="02020603050405020304" pitchFamily="18" charset="0"/>
              </a:rPr>
              <a:t>Компьютерная архитектура</a:t>
            </a:r>
            <a:endParaRPr lang="ru-RU"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22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0F0A96-0346-4DA7-90AA-932FE43151B1}"/>
              </a:ext>
            </a:extLst>
          </p:cNvPr>
          <p:cNvSpPr txBox="1"/>
          <p:nvPr/>
        </p:nvSpPr>
        <p:spPr>
          <a:xfrm>
            <a:off x="533400" y="1066800"/>
            <a:ext cx="8077200" cy="2862322"/>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В этом режиме она имеет полный доступ ко всему оборудованию и может выполнять любые инструкции, которые машина способна выполнить. Остальное программное обеспечение работает в пользовательском режиме, в котором доступен только подмножество машинных инструкций. В частности, те инструкции, которые влияют на управление машиной, определяют границы безопасности или выполняют ввод-вывод (I/O), запрещены для программ пользовательского режима. Мы будем неоднократно возвращаться к разнице между режимом ядра и пользовательским режимом на протяжении всей этой книги. Это играет решающую роль в том, как работают операционные системы.</a:t>
            </a:r>
          </a:p>
          <a:p>
            <a:endParaRPr lang="ru-RU" dirty="0"/>
          </a:p>
        </p:txBody>
      </p:sp>
      <p:pic>
        <p:nvPicPr>
          <p:cNvPr id="3" name="Рисунок 2">
            <a:extLst>
              <a:ext uri="{FF2B5EF4-FFF2-40B4-BE49-F238E27FC236}">
                <a16:creationId xmlns:a16="http://schemas.microsoft.com/office/drawing/2014/main" id="{3399AAFD-3E5D-4BAD-8C0A-9C6512F89B95}"/>
              </a:ext>
            </a:extLst>
          </p:cNvPr>
          <p:cNvPicPr>
            <a:picLocks noChangeAspect="1"/>
          </p:cNvPicPr>
          <p:nvPr/>
        </p:nvPicPr>
        <p:blipFill>
          <a:blip r:embed="rId2"/>
          <a:stretch>
            <a:fillRect/>
          </a:stretch>
        </p:blipFill>
        <p:spPr>
          <a:xfrm>
            <a:off x="2438400" y="3810000"/>
            <a:ext cx="4578541" cy="2667000"/>
          </a:xfrm>
          <a:prstGeom prst="rect">
            <a:avLst/>
          </a:prstGeom>
        </p:spPr>
      </p:pic>
      <p:sp>
        <p:nvSpPr>
          <p:cNvPr id="4" name="TextBox 3">
            <a:extLst>
              <a:ext uri="{FF2B5EF4-FFF2-40B4-BE49-F238E27FC236}">
                <a16:creationId xmlns:a16="http://schemas.microsoft.com/office/drawing/2014/main" id="{8144D5D1-EF81-4412-8B04-81A15C7FAD89}"/>
              </a:ext>
            </a:extLst>
          </p:cNvPr>
          <p:cNvSpPr txBox="1"/>
          <p:nvPr/>
        </p:nvSpPr>
        <p:spPr>
          <a:xfrm>
            <a:off x="647700" y="652760"/>
            <a:ext cx="7848600" cy="461665"/>
          </a:xfrm>
          <a:prstGeom prst="rect">
            <a:avLst/>
          </a:prstGeom>
          <a:noFill/>
        </p:spPr>
        <p:txBody>
          <a:bodyPr wrap="square" rtlCol="0">
            <a:spAutoFit/>
          </a:bodyPr>
          <a:lstStyle/>
          <a:p>
            <a:pPr algn="ctr"/>
            <a:r>
              <a:rPr lang="kk-KZ" sz="2400" dirty="0">
                <a:solidFill>
                  <a:srgbClr val="7030A0"/>
                </a:solidFill>
                <a:latin typeface="Times New Roman" panose="02020603050405020304" pitchFamily="18" charset="0"/>
                <a:cs typeface="Times New Roman" panose="02020603050405020304" pitchFamily="18" charset="0"/>
              </a:rPr>
              <a:t>Компьютерная архитектура</a:t>
            </a:r>
            <a:endParaRPr lang="ru-RU"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66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5EB91C-A485-4E11-B79E-079795557C46}"/>
              </a:ext>
            </a:extLst>
          </p:cNvPr>
          <p:cNvSpPr txBox="1"/>
          <p:nvPr/>
        </p:nvSpPr>
        <p:spPr>
          <a:xfrm>
            <a:off x="381000" y="1219200"/>
            <a:ext cx="8382000" cy="5355312"/>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Операционные системы отличаются от пользовательских (т. е. прикладных) программ не только тем, где они находятся. В частности, они огромны, сложны и очень долговечны. Исходный код для Windows составляет более 50 миллионов строк кода. Исходный код для Linux составляет более 20 миллионов строк кода. Оба все еще растут. Чтобы понять, что это значит, представьте себе печать 50 миллионов строк в виде книги, по 50 строк на страницу и 1000 страниц в томе (примерно размером с эту книгу). Каждая книга будет содержать 50 000 строк кода. Потребуется 1000 томов, чтобы перечислить операционную систему такого размера. Теперь представьте себе книжный шкаф с 20 книгами на полке и семью полками или 140 книгами в общей сложности. Для хранения полного кода Windows 10 потребовалось бы чуть больше семи книжных шкафов. Можете ли вы представить, что вы получаете работу по поддержке операционной системы, и в первый же день ваш босс приводит вас в комнату с этими семью книжными шкафами кода и говорит: «Иди, выучи это». И это только для той части, которая работает в ядре. Никто в Microsoft не понимает всю Windows, и, вероятно, большинство программистов там, даже программистов ядра, понимают только малую ее часть. Когда включаются основные общие библиотеки, база исходного кода становится намного больше. И это исключает базовое прикладное программное обеспечение (такие как браузер, медиаплеер и т. д.).</a:t>
            </a:r>
          </a:p>
        </p:txBody>
      </p:sp>
      <p:sp>
        <p:nvSpPr>
          <p:cNvPr id="4" name="TextBox 3">
            <a:extLst>
              <a:ext uri="{FF2B5EF4-FFF2-40B4-BE49-F238E27FC236}">
                <a16:creationId xmlns:a16="http://schemas.microsoft.com/office/drawing/2014/main" id="{6CA2646D-DA91-4027-8396-327CA350A14B}"/>
              </a:ext>
            </a:extLst>
          </p:cNvPr>
          <p:cNvSpPr txBox="1"/>
          <p:nvPr/>
        </p:nvSpPr>
        <p:spPr>
          <a:xfrm>
            <a:off x="647700" y="652760"/>
            <a:ext cx="7848600" cy="461665"/>
          </a:xfrm>
          <a:prstGeom prst="rect">
            <a:avLst/>
          </a:prstGeom>
          <a:noFill/>
        </p:spPr>
        <p:txBody>
          <a:bodyPr wrap="square" rtlCol="0">
            <a:spAutoFit/>
          </a:bodyPr>
          <a:lstStyle/>
          <a:p>
            <a:pPr algn="ctr"/>
            <a:r>
              <a:rPr lang="kk-KZ" sz="2400" dirty="0">
                <a:solidFill>
                  <a:srgbClr val="7030A0"/>
                </a:solidFill>
                <a:latin typeface="Times New Roman" panose="02020603050405020304" pitchFamily="18" charset="0"/>
                <a:cs typeface="Times New Roman" panose="02020603050405020304" pitchFamily="18" charset="0"/>
              </a:rPr>
              <a:t>Операционные системы</a:t>
            </a:r>
            <a:endParaRPr lang="ru-RU"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93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5DD9FA-E1DB-435E-81A6-E3EDFE423FE1}"/>
              </a:ext>
            </a:extLst>
          </p:cNvPr>
          <p:cNvSpPr txBox="1"/>
          <p:nvPr/>
        </p:nvSpPr>
        <p:spPr>
          <a:xfrm>
            <a:off x="685800" y="1295400"/>
            <a:ext cx="8077200" cy="4247317"/>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Теперь должно быть ясно, почему операционные системы живут долго — их очень трудно писать, и, написав одну, владелец не хочет выбрасывать ее и начинать снова. </a:t>
            </a:r>
          </a:p>
          <a:p>
            <a:pPr algn="just"/>
            <a:r>
              <a:rPr lang="ru-RU" dirty="0">
                <a:latin typeface="Times New Roman" panose="02020603050405020304" pitchFamily="18" charset="0"/>
                <a:cs typeface="Times New Roman" panose="02020603050405020304" pitchFamily="18" charset="0"/>
              </a:rPr>
              <a:t>Вместо этого такие системы развиваются в течение длительных периодов времени. Windows 95/98/Me была в основном одной операционной системой, а Windows NT/2000/XP/Vista/Windows 7/8/10 — другой. Они выглядят похожими для пользователей, потому что Microsoft позаботилась о том, чтобы пользовательский интерфейс Windows 2000/XP/Vista/Windows 7 был очень похож на пользовательский интерфейс системы, которую она заменяла, в основном Windows 98. </a:t>
            </a:r>
          </a:p>
          <a:p>
            <a:pPr algn="just"/>
            <a:r>
              <a:rPr lang="ru-RU" dirty="0">
                <a:latin typeface="Times New Roman" panose="02020603050405020304" pitchFamily="18" charset="0"/>
                <a:cs typeface="Times New Roman" panose="02020603050405020304" pitchFamily="18" charset="0"/>
              </a:rPr>
              <a:t>Это не обязательно относилось к Windows 8 и 8.1, которые внесли множество изменений в графический интерфейс и быстро вызвали критику со стороны пользователей, которые хотели, чтобы все оставалось как есть. Windows 10 отменила некоторые из этих изменений и ввела ряд улучшений. Windows 11 построена на основе Windows 10. </a:t>
            </a:r>
          </a:p>
        </p:txBody>
      </p:sp>
      <p:sp>
        <p:nvSpPr>
          <p:cNvPr id="4" name="TextBox 3">
            <a:extLst>
              <a:ext uri="{FF2B5EF4-FFF2-40B4-BE49-F238E27FC236}">
                <a16:creationId xmlns:a16="http://schemas.microsoft.com/office/drawing/2014/main" id="{97DFC581-6386-4ACB-B055-9514C15E7568}"/>
              </a:ext>
            </a:extLst>
          </p:cNvPr>
          <p:cNvSpPr txBox="1"/>
          <p:nvPr/>
        </p:nvSpPr>
        <p:spPr>
          <a:xfrm>
            <a:off x="800100" y="685800"/>
            <a:ext cx="7848600" cy="461665"/>
          </a:xfrm>
          <a:prstGeom prst="rect">
            <a:avLst/>
          </a:prstGeom>
          <a:noFill/>
        </p:spPr>
        <p:txBody>
          <a:bodyPr wrap="square" rtlCol="0">
            <a:spAutoFit/>
          </a:bodyPr>
          <a:lstStyle/>
          <a:p>
            <a:pPr algn="ctr"/>
            <a:r>
              <a:rPr lang="kk-KZ" sz="2400" dirty="0">
                <a:solidFill>
                  <a:srgbClr val="7030A0"/>
                </a:solidFill>
                <a:latin typeface="Times New Roman" panose="02020603050405020304" pitchFamily="18" charset="0"/>
                <a:cs typeface="Times New Roman" panose="02020603050405020304" pitchFamily="18" charset="0"/>
              </a:rPr>
              <a:t>Операционные системы</a:t>
            </a:r>
            <a:endParaRPr lang="ru-RU"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21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AF0734-A9B1-49E6-9F26-8C31FA25B88B}"/>
              </a:ext>
            </a:extLst>
          </p:cNvPr>
          <p:cNvSpPr txBox="1"/>
          <p:nvPr/>
        </p:nvSpPr>
        <p:spPr>
          <a:xfrm>
            <a:off x="609600" y="1295400"/>
            <a:ext cx="8077200" cy="1815882"/>
          </a:xfrm>
          <a:prstGeom prst="rect">
            <a:avLst/>
          </a:prstGeom>
          <a:noFill/>
        </p:spPr>
        <p:txBody>
          <a:bodyPr wrap="square">
            <a:spAutoFit/>
          </a:bodyPr>
          <a:lstStyle/>
          <a:p>
            <a:pPr algn="just"/>
            <a:r>
              <a:rPr lang="ru-RU" sz="1600" dirty="0">
                <a:latin typeface="Times New Roman" panose="02020603050405020304" pitchFamily="18" charset="0"/>
                <a:cs typeface="Times New Roman" panose="02020603050405020304" pitchFamily="18" charset="0"/>
              </a:rPr>
              <a:t>Трудно точно определить, что такое операционная система, кроме как сказать, что это программное обеспечение, работающее в режиме ядра, — и даже это не всегда верно. Часть проблемы заключается в том, что операционные системы выполняют две по сути не связанные функции: предоставляют программистам приложений (и прикладным программам, естественно) чистый абстрактный набор ресурсов вместо беспорядочных аппаратных и управляют этими аппаратными ресурсами. В зависимости от того, кто говорит, вы можете услышать в основном об одной функции или другой. </a:t>
            </a:r>
          </a:p>
        </p:txBody>
      </p:sp>
      <p:sp>
        <p:nvSpPr>
          <p:cNvPr id="5" name="TextBox 4">
            <a:extLst>
              <a:ext uri="{FF2B5EF4-FFF2-40B4-BE49-F238E27FC236}">
                <a16:creationId xmlns:a16="http://schemas.microsoft.com/office/drawing/2014/main" id="{25F6BADB-D7CB-4A2E-8A74-5F4319B4CC50}"/>
              </a:ext>
            </a:extLst>
          </p:cNvPr>
          <p:cNvSpPr txBox="1"/>
          <p:nvPr/>
        </p:nvSpPr>
        <p:spPr>
          <a:xfrm>
            <a:off x="609600" y="3339882"/>
            <a:ext cx="8077200" cy="3293209"/>
          </a:xfrm>
          <a:prstGeom prst="rect">
            <a:avLst/>
          </a:prstGeom>
          <a:noFill/>
        </p:spPr>
        <p:txBody>
          <a:bodyPr wrap="square">
            <a:spAutoFit/>
          </a:bodyPr>
          <a:lstStyle/>
          <a:p>
            <a:pPr algn="just"/>
            <a:r>
              <a:rPr lang="ru-RU" sz="1600" dirty="0">
                <a:latin typeface="Times New Roman" panose="02020603050405020304" pitchFamily="18" charset="0"/>
                <a:cs typeface="Times New Roman" panose="02020603050405020304" pitchFamily="18" charset="0"/>
              </a:rPr>
              <a:t>Архитектура (набор инструкций, организация памяти, ввод-вывод и структура шины) большинства компьютеров на уровне машинного языка примитивна и неудобна для программирования, особенно для ввода-вывода. Чтобы сделать этот момент более конкретным, рассмотрим современные жесткие диски SATA (</a:t>
            </a:r>
            <a:r>
              <a:rPr lang="ru-RU" sz="1600" dirty="0" err="1">
                <a:latin typeface="Times New Roman" panose="02020603050405020304" pitchFamily="18" charset="0"/>
                <a:cs typeface="Times New Roman" panose="02020603050405020304" pitchFamily="18" charset="0"/>
              </a:rPr>
              <a:t>Serial</a:t>
            </a:r>
            <a:r>
              <a:rPr lang="ru-RU" sz="1600" dirty="0">
                <a:latin typeface="Times New Roman" panose="02020603050405020304" pitchFamily="18" charset="0"/>
                <a:cs typeface="Times New Roman" panose="02020603050405020304" pitchFamily="18" charset="0"/>
              </a:rPr>
              <a:t> ATA), используемые на большинстве компьютеров. Книга (</a:t>
            </a:r>
            <a:r>
              <a:rPr lang="ru-RU" sz="1600" dirty="0" err="1">
                <a:latin typeface="Times New Roman" panose="02020603050405020304" pitchFamily="18" charset="0"/>
                <a:cs typeface="Times New Roman" panose="02020603050405020304" pitchFamily="18" charset="0"/>
              </a:rPr>
              <a:t>Deming</a:t>
            </a:r>
            <a:r>
              <a:rPr lang="ru-RU" sz="1600" dirty="0">
                <a:latin typeface="Times New Roman" panose="02020603050405020304" pitchFamily="18" charset="0"/>
                <a:cs typeface="Times New Roman" panose="02020603050405020304" pitchFamily="18" charset="0"/>
              </a:rPr>
              <a:t>, 2014), описывающая раннюю версию интерфейса к диску — то, что программист должен знать, чтобы использовать диск, — заняла более 450 страниц. С тех пор интерфейс был пересмотрен несколько раз и стал еще сложнее, чем был в 2014 году. Очевидно, что ни один здравомыслящий программист не захочет иметь дело с этим диском на аппаратном уровне. Вместо этого часть программного обеспечения, называемая драйвером диска, имеет дело с аппаратным обеспечением и предоставляет интерфейс для чтения и записи блоков диска, не вдаваясь в детали. Операционные системы содержат множество драйверов для управления устройствами ввода-вывода.</a:t>
            </a:r>
          </a:p>
        </p:txBody>
      </p:sp>
      <p:sp>
        <p:nvSpPr>
          <p:cNvPr id="6" name="TextBox 5">
            <a:extLst>
              <a:ext uri="{FF2B5EF4-FFF2-40B4-BE49-F238E27FC236}">
                <a16:creationId xmlns:a16="http://schemas.microsoft.com/office/drawing/2014/main" id="{18AA1B13-C498-43E8-A722-530C1ACBF7A1}"/>
              </a:ext>
            </a:extLst>
          </p:cNvPr>
          <p:cNvSpPr txBox="1"/>
          <p:nvPr/>
        </p:nvSpPr>
        <p:spPr>
          <a:xfrm>
            <a:off x="838200" y="605135"/>
            <a:ext cx="7848600" cy="461665"/>
          </a:xfrm>
          <a:prstGeom prst="rect">
            <a:avLst/>
          </a:prstGeom>
          <a:noFill/>
        </p:spPr>
        <p:txBody>
          <a:bodyPr wrap="square" rtlCol="0">
            <a:spAutoFit/>
          </a:bodyPr>
          <a:lstStyle/>
          <a:p>
            <a:pPr algn="ctr"/>
            <a:r>
              <a:rPr lang="kk-KZ" sz="2400" dirty="0">
                <a:solidFill>
                  <a:srgbClr val="7030A0"/>
                </a:solidFill>
                <a:latin typeface="Times New Roman" panose="02020603050405020304" pitchFamily="18" charset="0"/>
                <a:cs typeface="Times New Roman" panose="02020603050405020304" pitchFamily="18" charset="0"/>
              </a:rPr>
              <a:t>Операционные системы</a:t>
            </a:r>
            <a:endParaRPr lang="ru-RU"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48515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Дивиденд">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2222</Words>
  <Application>Microsoft Office PowerPoint</Application>
  <PresentationFormat>Экран (4:3)</PresentationFormat>
  <Paragraphs>175</Paragraphs>
  <Slides>28</Slides>
  <Notes>22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28</vt:i4>
      </vt:variant>
    </vt:vector>
  </HeadingPairs>
  <TitlesOfParts>
    <vt:vector size="36" baseType="lpstr">
      <vt:lpstr>Arial</vt:lpstr>
      <vt:lpstr>Calibri</vt:lpstr>
      <vt:lpstr>Corbel</vt:lpstr>
      <vt:lpstr>Gill Sans MT</vt:lpstr>
      <vt:lpstr>Times New Roman</vt:lpstr>
      <vt:lpstr>Wingdings 2</vt:lpstr>
      <vt:lpstr>Custom Design</vt:lpstr>
      <vt:lpstr>Дивиденд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Преимущества облака</vt:lpstr>
      <vt:lpstr>Недостатки облака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Стратегии создания и развертывания программного обеспечения</vt:lpstr>
      <vt:lpstr>Презентация PowerPoint</vt:lpstr>
      <vt:lpstr>Презентация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dc:creator>
  <cp:lastModifiedBy>Владислав Карюкин</cp:lastModifiedBy>
  <cp:revision>49</cp:revision>
  <cp:lastPrinted>2013-09-23T16:42:04Z</cp:lastPrinted>
  <dcterms:created xsi:type="dcterms:W3CDTF">2012-08-26T20:57:25Z</dcterms:created>
  <dcterms:modified xsi:type="dcterms:W3CDTF">2025-01-22T19:43:17Z</dcterms:modified>
</cp:coreProperties>
</file>